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-293" y="-59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800DD-8641-4107-AA48-8D617D99A3B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0AE5B-6541-43EA-8E8E-52BAC6DEB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1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Тема презентации — пассивная инженерная защита промышленных объектов. Фотография на обложке — иллюстрация из переданного письма; не заявление о выполненном проекте ОСП или Металон.
ИСТОЧНИКИ
[5] «ОСП и Металон каталог А5.pdf», 2024
Файл предоставлен заказчиком.
Предоставлен заказчиком. Стиль и логотипы; BIM — стр. 3 каталога; производственные компетенции — стр. 4–5; проекты — стр. 6–9.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Авторская управленческая структура на основе материалов заказчика и СП. Не является утверждением о выполненных работах, гарантированной эффективности или универсальной комплектности.
ИСТОЧНИКИ
[2] О компании: ОСП и «Металон»
https://obninsksteel.pro/company/
Структура группы, роли компаний, BIM-технологии и комплектация.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[7] Полезная информация: анонс материала о ВЗОК
https://obninsksteel.pro/articles/
Использован только доступный анонс: инженерная система, а не отдельная сетка.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Сведения о компетенциях приведены по сайту и каталогу компании. Не утверждается наличие собственного завода или собственных роботизированных линий: сайт также указывает партнёрскую производственную и монтажную сеть. Количество проектов и проценты экономии не использованы.
ИСТОЧНИКИ
[1] Главная страница ГК «Обнинск Сталь Проект»
https://obninsksteel.pro/
Начало работы с 2011 года; проектирование, изготовление и поставка, монтаж.
[2] О компании: ОСП и «Металон»
https://obninsksteel.pro/company/
Структура группы, роли компаний, BIM-технологии и комплектация.
[5] «ОСП и Металон каталог А5.pdf», 2024
Файл предоставлен заказчиком.
Предоставлен заказчиком. Стиль и логотипы; BIM — стр. 3 каталога; производственные компетенции — стр. 4–5; проекты — стр. 6–9.
[8] Изготовление и поставка металлоконструкций
https://obninsksteel.pro/izgotovlenie-metallokonstrukciy/
Заявленные группой производственные и поставочные компетенции.
[9] Строительно-монтажные работы
https://obninsksteel.pro/montaj-metallokonstrukciy/
Монтаж металлоконструкций и использование партнёрских монтажных организаций.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Проект электростанции в Ереване — печатная страница 6 каталога. Производственный комплекс в Малоярославце — страница 9. Изображения извлечены из исходного PDF. Геометрические размеры и даты выполнения не приводятся, чтобы не переносить неточности каталога и не домысливать их.
ИСТОЧНИКИ
[5] «ОСП и Металон каталог А5.pdf», 2024
Файл предоставлен заказчиком.
Предоставлен заказчиком. Стиль и логотипы; BIM — стр. 3 каталога; производственные компетенции — стр. 4–5; проекты — стр. 6–9.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Материалы письма показывают пример каркасной схемы, но не содержат расчётов или подтверждения её класса защиты. Не заявляется, что показанная схема включает все перечисленные элементы. ВЗОК раскрывается в анонсе сайта как временная защитная ограждающая конструкция; это не используется для самостоятельного вывода о юридическом статусе сооружения.
ИСТОЧНИКИ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[7] Полезная информация: анонс материала о ВЗОК
https://obninsksteel.pro/articles/
Использован только доступный анонс: инженерная система, а не отдельная сетка.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Обобщение типов ограждений — по приложению А СП и письму заказчика. «Полиамид — прошлый век», универсальные пределы прочности «рабицы», утверждение о безусловном преимуществе одного типа не используются. СП допускает полимерные и композитные решения при подтверждении несущей способности; запрет на горючие сетки для взрывопожароопасных объектов вынесен на отдельный слайд.
ИСТОЧНИКИ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В исходном тексте пользователя нумерация уровней была описана в обратном порядке. Здесь данные приведены по таблицам 6.1 и 6.2 опубликованного СП: защитные сетки, стальные тросы, опоры и растяжки — 1–4; дополнительные сетки — 1–3; тюфяки и маты — 1–2; противоосколочные стенки — 1. Уровень — не гарантия защиты любого изделия и не результат испытания показанных на других слайдах конструкций. «Базовый» — поясняющее обозначение объёма элементов в таблице, а не самостоятельная нормативная категория.
ИСТОЧНИКИ
[3] Росстандарт: карточка СП 542.1325800.2024
https://protect.gost.ru/sp/details/41e54183-7ee2-4e0f-abc3-dc110cf58263
Статус, наименование, приказ № 910/пр от 25.12.2024; введение с 26.01.2025.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Схемы — авторская поясняющая инфографика по пп. 6.3.1 и 6.3.2, без размеров и параметров конкретной конструкции. Поверочный расчёт и обследование — п. 8.2.5.
ИСТОЧНИКИ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Схема и фото взяты со страниц 1 и 2 исходного письма. Не утверждается, что на фото реализована именно показанная схема. Вопросы проработки являются рекомендациями, а не описанием выполненного обследования.
ИСТОЧНИКИ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Обе иллюстрации — со страницы 3 письма. Малое исходное фото не использовано на весь слайд и не достраивалось генеративными средствами. Правые тезисы — вопросы инженерной проработки, не характеристики показанной конструкции.
ИСТОЧНИКИ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Резервуарные иллюстрации взяты из письма; их авторство, объект и характеристики не раскрыты. Они не оформляются как референс выполненной группой антидроновой защиты. Никакие размеры резервуара, марки конструкций или расчётные отступы не предполагаются.
ИСТОЧНИКИ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BIM-компетенции подтверждены корпоративной страницей и каталогом. Слайды не утверждают наличие готовой BIM-модели или расчёта антидроновой защиты для конкретного объекта. Расчётные тезисы — обобщение раздела 8 и приложения Б СП.
ИСТОЧНИКИ
[2] О компании: ОСП и «Металон»
https://obninsksteel.pro/company/
Структура группы, роли компаний, BIM-технологии и комплектация.
[5] «ОСП и Металон каталог А5.pdf», 2024
Файл предоставлен заказчиком.
Предоставлен заказчиком. Стиль и логотипы; BIM — стр. 3 каталога; производственные компетенции — стр. 4–5; проекты — стр. 6–9.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Нормативные положения приведены в сокращённой форме без подмены текста СП. Никакие универсальные сроки службы, классы негорючести конкретных материалов или обещания монтажа без остановки предприятия не предполагаются.
ИСТОЧНИКИ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Предложенная схема — организационная структура презентации, а не утверждение о фактически заключённом договоре или стандартном обязательном сроке исполнения. Состав результатов зависит от стадии проекта и согласованного объёма.
ИСТОЧНИКИ
[2] О компании: ОСП и «Металон»
https://obninsksteel.pro/company/
Структура группы, роли компаний, BIM-технологии и комплектация.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[8] Изготовление и поставка металлоконструкций
https://obninsksteel.pro/izgotovlenie-metallokonstrukciy/
Заявленные группой производственные и поставочные компетенции.
[9] Строительно-монтажные работы
https://obninsksteel.pro/montaj-metallokonstrukciy/
Монтаж металлоконструкций и использование партнёрских монтажных организаций.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В письме указаны ориентиры: проект — 5–10%, изготовление и комплектация — 50–60%, монтаж — остаток. Это не независимая рыночная оценка и не предложение по конкретному объекту. Доля монтажа намеренно не подменяется одним придуманным числом. Указанные диапазоны не являются утверждением о составе НДС, фундаментов или доставки: эти позиции предложено уточнить.
ИСТОЧНИКИ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Нормативная обязанность испытаний при постановке на производство (п. 10.7.1) отличается от рекомендаций испытаний построечного типа и проверок на конкретном объекте. Поэтому в таблице не заявляется обязательность натурного испытания каждого смонтированного объекта. Пакет результатов уточняется в договоре.
ИСТОЧНИКИ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[6] «Fwd_ Антидроновая защита.pdf»
Файл предоставлен заказчиком.
Предоставлен заказчиком. Письмо Н. Ботина от 10.09.2026, переслано 16.09.2026. Материалы и доли стоимости — стр. 1 PDF; иллюстрации — стр. 1–4.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подготовки и обращения к веб-источникам: 16.09.2026.
Контакты — с официальной страницы, без переноса персональных контактов менеджеров из каталога 2024 года. Перечень исходных данных — рекомендуемый для обсуждения состав, основанный на приложении Б СП. Не обещаются бесплатное обследование, гарантированные сроки ответа или фиксированная цена.
ИСТОЧНИКИ
[10] Контакты группы компаний
https://obninsksteel.pro/contacts/
Общий телефон, электронная почта и адрес.
[4] СП 542.1325800.2024: опубликованный текст
https://rags.ru/documents/prod/klassifikaciya/0/sp_10622.html
Открытая копия текста СП на РАГС. Первичный документ — свод правил Минстроя России; не статья или рекламный обзор.
Сведения о компании приведены по её собственным публикациям. Иллюстрации ЗОК из письма используются как примеры решений и не подтверждают авторство группы или защитную стойкость. Точная комплектация и объём обязательств определяются проектом и договором.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obninsksteel.pro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nfo@obninsksteel.pro" TargetMode="External"/><Relationship Id="rId5" Type="http://schemas.openxmlformats.org/officeDocument/2006/relationships/hyperlink" Target="tel:+78002508060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78040" y="-1124712"/>
            <a:ext cx="8503920" cy="8503920"/>
          </a:xfrm>
          <a:prstGeom prst="ellipse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80376" y="-722376"/>
            <a:ext cx="7699248" cy="76992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54696" y="-448056"/>
            <a:ext cx="7150608" cy="7150608"/>
          </a:xfrm>
          <a:prstGeom prst="ellipse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pic>
        <p:nvPicPr>
          <p:cNvPr id="6" name="Image 0" descr="/mnt/data/work_antidrone/assets/cover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312" y="-91440"/>
            <a:ext cx="6437376" cy="643737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0" y="0"/>
            <a:ext cx="7196328" cy="672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6656" y="566928"/>
            <a:ext cx="5760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80" b="1" kern="0" spc="18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КОМПАНИЙ</a:t>
            </a:r>
            <a:endParaRPr lang="en-US" sz="1180" dirty="0"/>
          </a:p>
        </p:txBody>
      </p:sp>
      <p:sp>
        <p:nvSpPr>
          <p:cNvPr id="9" name="Text 6"/>
          <p:cNvSpPr/>
          <p:nvPr/>
        </p:nvSpPr>
        <p:spPr>
          <a:xfrm>
            <a:off x="676656" y="1024128"/>
            <a:ext cx="6409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</a:t>
            </a:r>
            <a:r>
              <a:rPr lang="ru-RU" sz="2500" b="1" dirty="0" err="1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бнинск</a:t>
            </a: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</a:t>
            </a: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таль </a:t>
            </a:r>
            <a:r>
              <a:rPr lang="en-US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</a:t>
            </a:r>
            <a:r>
              <a:rPr lang="ru-RU" sz="2500" b="1" dirty="0" err="1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роект</a:t>
            </a: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r>
              <a:rPr lang="en-US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5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</a:t>
            </a: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2500" b="1" dirty="0" smtClean="0">
                <a:solidFill>
                  <a:srgbClr val="92D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МЕТАЛОН</a:t>
            </a:r>
            <a:r>
              <a:rPr lang="ru-RU" sz="2500" b="1" dirty="0" smtClean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640080" y="2103120"/>
            <a:ext cx="6629400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Антидроновая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</a:t>
            </a:r>
            <a:endParaRPr lang="en-US" sz="4400" dirty="0"/>
          </a:p>
        </p:txBody>
      </p:sp>
      <p:sp>
        <p:nvSpPr>
          <p:cNvPr id="11" name="Text 8"/>
          <p:cNvSpPr/>
          <p:nvPr/>
        </p:nvSpPr>
        <p:spPr>
          <a:xfrm>
            <a:off x="685800" y="3730752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3100" dirty="0" smtClean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Гражданских и </a:t>
            </a:r>
            <a:r>
              <a:rPr lang="en-US" sz="3100" dirty="0" err="1" smtClean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промышленных</a:t>
            </a:r>
            <a:r>
              <a:rPr lang="en-US" sz="3100" dirty="0" smtClean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100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объектов</a:t>
            </a:r>
            <a:endParaRPr lang="en-US" sz="3100" dirty="0"/>
          </a:p>
        </p:txBody>
      </p:sp>
      <p:sp>
        <p:nvSpPr>
          <p:cNvPr id="12" name="Shape 9"/>
          <p:cNvSpPr/>
          <p:nvPr/>
        </p:nvSpPr>
        <p:spPr>
          <a:xfrm>
            <a:off x="685800" y="4873752"/>
            <a:ext cx="1261872" cy="0"/>
          </a:xfrm>
          <a:prstGeom prst="line">
            <a:avLst/>
          </a:prstGeom>
          <a:noFill/>
          <a:ln w="38100">
            <a:solidFill>
              <a:srgbClr val="428DC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5202936"/>
            <a:ext cx="62179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ограждающие конструкции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85800" y="5843016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· изготовление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комплектация · монтаж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0" y="7059168"/>
            <a:ext cx="14630400" cy="117043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pic>
        <p:nvPicPr>
          <p:cNvPr id="17" name="Image 1" descr="/mnt/data/work_antidrone/assets/osp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13" y="7296912"/>
            <a:ext cx="1608590" cy="740664"/>
          </a:xfrm>
          <a:prstGeom prst="rect">
            <a:avLst/>
          </a:prstGeom>
        </p:spPr>
      </p:pic>
      <p:pic>
        <p:nvPicPr>
          <p:cNvPr id="18" name="Image 2" descr="/mnt/data/work_antidrone/assets/metalo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5298" y="7470648"/>
            <a:ext cx="1998341" cy="4389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521440" y="7552944"/>
            <a:ext cx="2386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kern="0" spc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УПРАВЛЕНЧЕСКАЯ ЛОГИКА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отдельная сетка, а инженерная система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вопроса, на которые должен отвечать проект защиты предприятия.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2648" y="2670048"/>
            <a:ext cx="4279392" cy="3255264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59536" y="2898648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800" dirty="0"/>
          </a:p>
        </p:txBody>
      </p:sp>
      <p:sp>
        <p:nvSpPr>
          <p:cNvPr id="15" name="Text 11"/>
          <p:cNvSpPr/>
          <p:nvPr/>
        </p:nvSpPr>
        <p:spPr>
          <a:xfrm>
            <a:off x="859536" y="384048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защищаем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859536" y="4553712"/>
            <a:ext cx="372160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защищаемого объекта, требуемый уровень защиты и условия эксплуатации.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5184648" y="2670048"/>
            <a:ext cx="4279392" cy="3255264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31536" y="2898648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800" dirty="0"/>
          </a:p>
        </p:txBody>
      </p:sp>
      <p:sp>
        <p:nvSpPr>
          <p:cNvPr id="19" name="Text 15"/>
          <p:cNvSpPr/>
          <p:nvPr/>
        </p:nvSpPr>
        <p:spPr>
          <a:xfrm>
            <a:off x="5431536" y="384048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обосновываем</a:t>
            </a:r>
            <a:endParaRPr lang="en-US" sz="2400" dirty="0"/>
          </a:p>
        </p:txBody>
      </p:sp>
      <p:sp>
        <p:nvSpPr>
          <p:cNvPr id="20" name="Text 16"/>
          <p:cNvSpPr/>
          <p:nvPr/>
        </p:nvSpPr>
        <p:spPr>
          <a:xfrm>
            <a:off x="5431536" y="4553712"/>
            <a:ext cx="372160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решения, расчёты, характеристики материалов и результаты испытаний — в применимом объёме.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9756648" y="2670048"/>
            <a:ext cx="4279392" cy="3255264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10003536" y="2898648"/>
            <a:ext cx="914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800" dirty="0"/>
          </a:p>
        </p:txBody>
      </p:sp>
      <p:sp>
        <p:nvSpPr>
          <p:cNvPr id="23" name="Text 19"/>
          <p:cNvSpPr/>
          <p:nvPr/>
        </p:nvSpPr>
        <p:spPr>
          <a:xfrm>
            <a:off x="10003536" y="384048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реализуем</a:t>
            </a:r>
            <a:endParaRPr lang="en-US" sz="2400" dirty="0"/>
          </a:p>
        </p:txBody>
      </p:sp>
      <p:sp>
        <p:nvSpPr>
          <p:cNvPr id="24" name="Text 20"/>
          <p:cNvSpPr/>
          <p:nvPr/>
        </p:nvSpPr>
        <p:spPr>
          <a:xfrm>
            <a:off x="10003536" y="4553712"/>
            <a:ext cx="372160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Согласованный состав конструкций, изготовление и комплектацию, монтаж и передачу документации.</a:t>
            </a:r>
            <a:endParaRPr lang="en-US" sz="1800" dirty="0"/>
          </a:p>
        </p:txBody>
      </p:sp>
      <p:sp>
        <p:nvSpPr>
          <p:cNvPr id="25" name="Shape 21"/>
          <p:cNvSpPr/>
          <p:nvPr/>
        </p:nvSpPr>
        <p:spPr>
          <a:xfrm>
            <a:off x="612648" y="6501384"/>
            <a:ext cx="13414248" cy="73152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612648" y="6501384"/>
            <a:ext cx="50292" cy="731520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795528" y="6620256"/>
            <a:ext cx="13048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согласования — состав и подтверждённые характеристики всей системы.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КОМПАНИЙ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 + «Металон»: компетенции полного цикла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— по корпоративным материалам группы компаний.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7315200" y="2633472"/>
            <a:ext cx="0" cy="3739896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</p:sp>
      <p:pic>
        <p:nvPicPr>
          <p:cNvPr id="14" name="Image 2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00" y="2660904"/>
            <a:ext cx="2283800" cy="1051560"/>
          </a:xfrm>
          <a:prstGeom prst="rect">
            <a:avLst/>
          </a:prstGeom>
        </p:spPr>
      </p:pic>
      <p:pic>
        <p:nvPicPr>
          <p:cNvPr id="15" name="Image 3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2898519"/>
            <a:ext cx="2651760" cy="63119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49808" y="3931920"/>
            <a:ext cx="603504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проектная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</a:t>
            </a:r>
            <a:endParaRPr lang="en-US" sz="2500" dirty="0"/>
          </a:p>
        </p:txBody>
      </p:sp>
      <p:sp>
        <p:nvSpPr>
          <p:cNvPr id="17" name="Text 11"/>
          <p:cNvSpPr/>
          <p:nvPr/>
        </p:nvSpPr>
        <p:spPr>
          <a:xfrm>
            <a:off x="768096" y="5047488"/>
            <a:ext cx="5998464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проектирование.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и объёмное проектирование.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BIM-технологий.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7909560" y="3931920"/>
            <a:ext cx="598932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подрядная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</a:t>
            </a:r>
            <a:endParaRPr lang="en-US" sz="2500" dirty="0"/>
          </a:p>
        </p:txBody>
      </p:sp>
      <p:sp>
        <p:nvSpPr>
          <p:cNvPr id="19" name="Text 13"/>
          <p:cNvSpPr/>
          <p:nvPr/>
        </p:nvSpPr>
        <p:spPr>
          <a:xfrm>
            <a:off x="7927848" y="5047488"/>
            <a:ext cx="6053328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Строительно-монтажные работы.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с выполнением фундаментов.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Комплектация строительными материалами.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612648" y="6647688"/>
            <a:ext cx="13414248" cy="676656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05256" y="6839712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</a:t>
            </a:r>
            <a:endParaRPr lang="en-US" sz="1900" dirty="0"/>
          </a:p>
        </p:txBody>
      </p:sp>
      <p:sp>
        <p:nvSpPr>
          <p:cNvPr id="22" name="Text 16"/>
          <p:cNvSpPr/>
          <p:nvPr/>
        </p:nvSpPr>
        <p:spPr>
          <a:xfrm>
            <a:off x="4178808" y="6775704"/>
            <a:ext cx="4572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23" name="Text 17"/>
          <p:cNvSpPr/>
          <p:nvPr/>
        </p:nvSpPr>
        <p:spPr>
          <a:xfrm>
            <a:off x="4919472" y="6839712"/>
            <a:ext cx="4626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и комплектация</a:t>
            </a:r>
            <a:endParaRPr lang="en-US" sz="1900" dirty="0"/>
          </a:p>
        </p:txBody>
      </p:sp>
      <p:sp>
        <p:nvSpPr>
          <p:cNvPr id="24" name="Text 18"/>
          <p:cNvSpPr/>
          <p:nvPr/>
        </p:nvSpPr>
        <p:spPr>
          <a:xfrm>
            <a:off x="10076688" y="6775704"/>
            <a:ext cx="4572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25" name="Text 19"/>
          <p:cNvSpPr/>
          <p:nvPr/>
        </p:nvSpPr>
        <p:spPr>
          <a:xfrm>
            <a:off x="11027664" y="6839712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КОМПЕТЕНЦИИ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3D-модели к промышленному сооружению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корпоративного каталога группы. Это строительные проекты, а не кейсы защиты от БПЛА.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22376" y="258775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ЭЛЕКТРОСТАНЦИЯ · ЕРЕВАН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7552944" y="258775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КОМПЛЕКС · МАЛОЯРОСЛАВЕЦ</a:t>
            </a:r>
            <a:endParaRPr lang="en-US" sz="1050" dirty="0"/>
          </a:p>
        </p:txBody>
      </p:sp>
      <p:pic>
        <p:nvPicPr>
          <p:cNvPr id="15" name="Image 2" descr="/mnt/data/work_antidrone/assets/catalog_p4_im1_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8099" y="2944368"/>
            <a:ext cx="2338497" cy="1901952"/>
          </a:xfrm>
          <a:prstGeom prst="rect">
            <a:avLst/>
          </a:prstGeom>
        </p:spPr>
      </p:pic>
      <p:pic>
        <p:nvPicPr>
          <p:cNvPr id="16" name="Image 3" descr="/mnt/data/work_antidrone/assets/catalog_p5_im4_6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0308" y="2916936"/>
            <a:ext cx="2480353" cy="1938528"/>
          </a:xfrm>
          <a:prstGeom prst="rect">
            <a:avLst/>
          </a:prstGeom>
        </p:spPr>
      </p:pic>
      <p:pic>
        <p:nvPicPr>
          <p:cNvPr id="17" name="Image 4" descr="/mnt/data/work_antidrone/assets/catalog_p4_im2_51.jpeg"/>
          <p:cNvPicPr>
            <a:picLocks noChangeAspect="1"/>
          </p:cNvPicPr>
          <p:nvPr/>
        </p:nvPicPr>
        <p:blipFill>
          <a:blip r:embed="rId7"/>
          <a:srcRect t="22606" b="22606"/>
          <a:stretch/>
        </p:blipFill>
        <p:spPr>
          <a:xfrm>
            <a:off x="722376" y="5001768"/>
            <a:ext cx="6345936" cy="2039112"/>
          </a:xfrm>
          <a:prstGeom prst="rect">
            <a:avLst/>
          </a:prstGeom>
        </p:spPr>
      </p:pic>
      <p:pic>
        <p:nvPicPr>
          <p:cNvPr id="18" name="Image 5" descr="/mnt/data/work_antidrone/assets/catalog_p5_im3_65.jpeg"/>
          <p:cNvPicPr>
            <a:picLocks noChangeAspect="1"/>
          </p:cNvPicPr>
          <p:nvPr/>
        </p:nvPicPr>
        <p:blipFill>
          <a:blip r:embed="rId8"/>
          <a:srcRect t="24681" b="24681"/>
          <a:stretch/>
        </p:blipFill>
        <p:spPr>
          <a:xfrm>
            <a:off x="7543800" y="5001768"/>
            <a:ext cx="6345936" cy="203911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749808" y="7205472"/>
            <a:ext cx="63002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каталоге указано сотрудничество по проекту с итальянской RENCO.</a:t>
            </a:r>
            <a:endParaRPr lang="en-US" sz="1100" dirty="0"/>
          </a:p>
        </p:txBody>
      </p:sp>
      <p:sp>
        <p:nvSpPr>
          <p:cNvPr id="20" name="Text 12"/>
          <p:cNvSpPr/>
          <p:nvPr/>
        </p:nvSpPr>
        <p:spPr>
          <a:xfrm>
            <a:off x="7571232" y="7205472"/>
            <a:ext cx="62362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фотография объекта опубликованы в каталоге группы.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РЕШЕНИЯ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ЗОК — система взаимосвязанных элементов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ЗОК — защитные ограждающие конструкции; ВЗОК — временные защитные ограждающие конструкции.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13232" y="2633472"/>
            <a:ext cx="6766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ПРОСТРАНСТВЕННОГО КАРКАСА</a:t>
            </a:r>
            <a:endParaRPr lang="en-US" sz="1050" dirty="0"/>
          </a:p>
        </p:txBody>
      </p:sp>
      <p:pic>
        <p:nvPicPr>
          <p:cNvPr id="14" name="Image 2" descr="/mnt/data/work_antidrone/assets/clean_email_p4_im1_3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358" y="3026664"/>
            <a:ext cx="5887420" cy="40233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818120" y="2734056"/>
            <a:ext cx="466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8439912" y="2734056"/>
            <a:ext cx="553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Сетки и стальные канаты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8439912" y="3172968"/>
            <a:ext cx="55138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Улавливающие и преграждающие элементы.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7827264" y="3675888"/>
            <a:ext cx="6126480" cy="0"/>
          </a:xfrm>
          <a:prstGeom prst="line">
            <a:avLst/>
          </a:prstGeom>
          <a:noFill/>
          <a:ln w="8890">
            <a:solidFill>
              <a:srgbClr val="D6E1E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7818120" y="3822192"/>
            <a:ext cx="466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8439912" y="3822192"/>
            <a:ext cx="553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Опоры, связи и фундаменты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8439912" y="4261104"/>
            <a:ext cx="55138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Несущая часть системы и передача нагрузок.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827264" y="4764024"/>
            <a:ext cx="6126480" cy="0"/>
          </a:xfrm>
          <a:prstGeom prst="line">
            <a:avLst/>
          </a:prstGeom>
          <a:noFill/>
          <a:ln w="8890">
            <a:solidFill>
              <a:srgbClr val="D6E1E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818120" y="4910328"/>
            <a:ext cx="466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24" name="Text 19"/>
          <p:cNvSpPr/>
          <p:nvPr/>
        </p:nvSpPr>
        <p:spPr>
          <a:xfrm>
            <a:off x="8439912" y="4910328"/>
            <a:ext cx="553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Энергопоглощающие устройства</a:t>
            </a:r>
            <a:endParaRPr lang="en-US" sz="2100" dirty="0"/>
          </a:p>
        </p:txBody>
      </p:sp>
      <p:sp>
        <p:nvSpPr>
          <p:cNvPr id="25" name="Text 20"/>
          <p:cNvSpPr/>
          <p:nvPr/>
        </p:nvSpPr>
        <p:spPr>
          <a:xfrm>
            <a:off x="8439912" y="5349240"/>
            <a:ext cx="55138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Демпферы и другие предусмотренные проектом элементы.</a:t>
            </a:r>
            <a:endParaRPr lang="en-US" sz="1700" dirty="0"/>
          </a:p>
        </p:txBody>
      </p:sp>
      <p:sp>
        <p:nvSpPr>
          <p:cNvPr id="26" name="Shape 21"/>
          <p:cNvSpPr/>
          <p:nvPr/>
        </p:nvSpPr>
        <p:spPr>
          <a:xfrm>
            <a:off x="7827264" y="5852160"/>
            <a:ext cx="6126480" cy="0"/>
          </a:xfrm>
          <a:prstGeom prst="line">
            <a:avLst/>
          </a:prstGeom>
          <a:noFill/>
          <a:ln w="8890">
            <a:solidFill>
              <a:srgbClr val="D6E1E8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7818120" y="5998464"/>
            <a:ext cx="466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8" name="Text 23"/>
          <p:cNvSpPr/>
          <p:nvPr/>
        </p:nvSpPr>
        <p:spPr>
          <a:xfrm>
            <a:off x="8439912" y="5998464"/>
            <a:ext cx="553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Противоосколочные элементы</a:t>
            </a:r>
            <a:endParaRPr lang="en-US" sz="2100" dirty="0"/>
          </a:p>
        </p:txBody>
      </p:sp>
      <p:sp>
        <p:nvSpPr>
          <p:cNvPr id="29" name="Text 24"/>
          <p:cNvSpPr/>
          <p:nvPr/>
        </p:nvSpPr>
        <p:spPr>
          <a:xfrm>
            <a:off x="8439912" y="6437376"/>
            <a:ext cx="55138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Тюфяки, маты или стенки — по требуемому уровню защиты.</a:t>
            </a:r>
            <a:endParaRPr lang="en-US" sz="1700" dirty="0"/>
          </a:p>
        </p:txBody>
      </p:sp>
      <p:sp>
        <p:nvSpPr>
          <p:cNvPr id="30" name="Text 25"/>
          <p:cNvSpPr/>
          <p:nvPr/>
        </p:nvSpPr>
        <p:spPr>
          <a:xfrm>
            <a:off x="722376" y="7260336"/>
            <a:ext cx="1316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 материалов заказчика. Полный состав системы назначается проектом.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КОНСТРУКЦИЙ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ограждений: выбирать по функции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материала само по себе не определяет уровень защиты.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2648" y="2642616"/>
            <a:ext cx="4261104" cy="345643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7782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7043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46304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1755648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2048256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234086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263347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292608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3218688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3511296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380390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409651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438912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877824" y="2898648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877824" y="3095244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877824" y="3291840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877824" y="3488436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77824" y="3685032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868680" y="4041648"/>
            <a:ext cx="3739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Сетчатые</a:t>
            </a:r>
            <a:endParaRPr lang="en-US" sz="2400" dirty="0"/>
          </a:p>
        </p:txBody>
      </p:sp>
      <p:sp>
        <p:nvSpPr>
          <p:cNvPr id="33" name="Text 29"/>
          <p:cNvSpPr/>
          <p:nvPr/>
        </p:nvSpPr>
        <p:spPr>
          <a:xfrm>
            <a:off x="868680" y="4690872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для улавливания БПЛА и фрагментов. Материал и исполнение проверяются в составе конкретной конструкции.</a:t>
            </a:r>
            <a:endParaRPr lang="en-US" sz="1800" dirty="0"/>
          </a:p>
        </p:txBody>
      </p:sp>
      <p:sp>
        <p:nvSpPr>
          <p:cNvPr id="34" name="Shape 30"/>
          <p:cNvSpPr/>
          <p:nvPr/>
        </p:nvSpPr>
        <p:spPr>
          <a:xfrm>
            <a:off x="5184648" y="2642616"/>
            <a:ext cx="4261104" cy="345643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449824" y="2971800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36" name="Shape 32"/>
          <p:cNvSpPr/>
          <p:nvPr/>
        </p:nvSpPr>
        <p:spPr>
          <a:xfrm>
            <a:off x="5449824" y="3195828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5449824" y="3419856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5449824" y="3643884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5440680" y="4041648"/>
            <a:ext cx="3739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Тросовые</a:t>
            </a:r>
            <a:endParaRPr lang="en-US" sz="2400" dirty="0"/>
          </a:p>
        </p:txBody>
      </p:sp>
      <p:sp>
        <p:nvSpPr>
          <p:cNvPr id="40" name="Text 36"/>
          <p:cNvSpPr/>
          <p:nvPr/>
        </p:nvSpPr>
        <p:spPr>
          <a:xfrm>
            <a:off x="5440680" y="4690872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Стальные канаты и узлы крепления. Требуются расчёт и согласование с другими защитными элементами.</a:t>
            </a:r>
            <a:endParaRPr lang="en-US" sz="1800" dirty="0"/>
          </a:p>
        </p:txBody>
      </p:sp>
      <p:sp>
        <p:nvSpPr>
          <p:cNvPr id="41" name="Shape 37"/>
          <p:cNvSpPr/>
          <p:nvPr/>
        </p:nvSpPr>
        <p:spPr>
          <a:xfrm>
            <a:off x="9756648" y="2642616"/>
            <a:ext cx="4261104" cy="345643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1002182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1031443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4" name="Shape 40"/>
          <p:cNvSpPr/>
          <p:nvPr/>
        </p:nvSpPr>
        <p:spPr>
          <a:xfrm>
            <a:off x="1060704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5" name="Shape 41"/>
          <p:cNvSpPr/>
          <p:nvPr/>
        </p:nvSpPr>
        <p:spPr>
          <a:xfrm>
            <a:off x="10899648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11192256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7" name="Shape 43"/>
          <p:cNvSpPr/>
          <p:nvPr/>
        </p:nvSpPr>
        <p:spPr>
          <a:xfrm>
            <a:off x="1148486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1177747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1207008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12362688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12655296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12947904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3" name="Shape 49"/>
          <p:cNvSpPr/>
          <p:nvPr/>
        </p:nvSpPr>
        <p:spPr>
          <a:xfrm>
            <a:off x="13240512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13533120" y="2898648"/>
            <a:ext cx="0" cy="795528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10021824" y="2898648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10021824" y="3095244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10021824" y="3291840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10021824" y="3488436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10021824" y="3685032"/>
            <a:ext cx="3730752" cy="0"/>
          </a:xfrm>
          <a:prstGeom prst="line">
            <a:avLst/>
          </a:prstGeom>
          <a:noFill/>
          <a:ln w="8255">
            <a:solidFill>
              <a:srgbClr val="428DC0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10021824" y="2971800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61" name="Shape 57"/>
          <p:cNvSpPr/>
          <p:nvPr/>
        </p:nvSpPr>
        <p:spPr>
          <a:xfrm>
            <a:off x="10021824" y="3195828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62" name="Shape 58"/>
          <p:cNvSpPr/>
          <p:nvPr/>
        </p:nvSpPr>
        <p:spPr>
          <a:xfrm>
            <a:off x="10021824" y="3419856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63" name="Shape 59"/>
          <p:cNvSpPr/>
          <p:nvPr/>
        </p:nvSpPr>
        <p:spPr>
          <a:xfrm>
            <a:off x="10021824" y="3643884"/>
            <a:ext cx="3730752" cy="0"/>
          </a:xfrm>
          <a:prstGeom prst="line">
            <a:avLst/>
          </a:prstGeom>
          <a:noFill/>
          <a:ln w="35560">
            <a:solidFill>
              <a:srgbClr val="0B4C8E"/>
            </a:solidFill>
            <a:prstDash val="solid"/>
          </a:ln>
        </p:spPr>
      </p:sp>
      <p:sp>
        <p:nvSpPr>
          <p:cNvPr id="64" name="Text 60"/>
          <p:cNvSpPr/>
          <p:nvPr/>
        </p:nvSpPr>
        <p:spPr>
          <a:xfrm>
            <a:off x="10012680" y="4041648"/>
            <a:ext cx="3739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</a:t>
            </a:r>
            <a:endParaRPr lang="en-US" sz="2400" dirty="0"/>
          </a:p>
        </p:txBody>
      </p:sp>
      <p:sp>
        <p:nvSpPr>
          <p:cNvPr id="65" name="Text 61"/>
          <p:cNvSpPr/>
          <p:nvPr/>
        </p:nvSpPr>
        <p:spPr>
          <a:xfrm>
            <a:off x="10012680" y="4690872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сеток, канатов и иных элементов. Комплектация определяется задачей и проектом, а не универсальной схемой.</a:t>
            </a:r>
            <a:endParaRPr lang="en-US" sz="1800" dirty="0"/>
          </a:p>
        </p:txBody>
      </p:sp>
      <p:sp>
        <p:nvSpPr>
          <p:cNvPr id="66" name="Text 62"/>
          <p:cNvSpPr/>
          <p:nvPr/>
        </p:nvSpPr>
        <p:spPr>
          <a:xfrm>
            <a:off x="713232" y="6391656"/>
            <a:ext cx="132588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r>
              <a:rPr lang="en-US" sz="1750" dirty="0" err="1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материалах</a:t>
            </a: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</a:t>
            </a:r>
            <a:r>
              <a:rPr lang="en-US" sz="1750" dirty="0" err="1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</a:t>
            </a:r>
            <a:r>
              <a:rPr lang="en-US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сетки «</a:t>
            </a:r>
            <a:r>
              <a:rPr lang="en-US" sz="1750" dirty="0" err="1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рабица</a:t>
            </a:r>
            <a:r>
              <a:rPr lang="en-US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r>
              <a:rPr lang="ru-RU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1750" dirty="0" err="1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Манье</a:t>
            </a:r>
            <a:r>
              <a:rPr lang="ru-RU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 и «Панцирь»</a:t>
            </a:r>
            <a:r>
              <a:rPr lang="en-US" sz="1750" dirty="0" smtClean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также арамидные сетки.</a:t>
            </a:r>
            <a:endParaRPr lang="en-US" sz="1750" dirty="0"/>
          </a:p>
        </p:txBody>
      </p:sp>
      <p:sp>
        <p:nvSpPr>
          <p:cNvPr id="67" name="Shape 63"/>
          <p:cNvSpPr/>
          <p:nvPr/>
        </p:nvSpPr>
        <p:spPr>
          <a:xfrm>
            <a:off x="612648" y="7059168"/>
            <a:ext cx="13414248" cy="411480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68" name="Shape 64"/>
          <p:cNvSpPr/>
          <p:nvPr/>
        </p:nvSpPr>
        <p:spPr>
          <a:xfrm>
            <a:off x="612648" y="7059168"/>
            <a:ext cx="50292" cy="411480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69" name="Text 65"/>
          <p:cNvSpPr/>
          <p:nvPr/>
        </p:nvSpPr>
        <p:spPr>
          <a:xfrm>
            <a:off x="795528" y="7178040"/>
            <a:ext cx="1304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следует характеристики конкретного исполнения, а не только материал полотна.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ОСНОВА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защиты по СП 542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принимают по документам по стандартизации или заданию на проектирование.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21792" y="2660904"/>
            <a:ext cx="3822192" cy="548640"/>
          </a:xfrm>
          <a:prstGeom prst="rect">
            <a:avLst/>
          </a:prstGeom>
          <a:solidFill>
            <a:srgbClr val="16334E"/>
          </a:solidFill>
          <a:ln w="12700">
            <a:solidFill>
              <a:srgbClr val="16334E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49808" y="280720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решения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4443984" y="2660904"/>
            <a:ext cx="1069848" cy="54864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572000" y="2807208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5513832" y="2660904"/>
            <a:ext cx="1069848" cy="54864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641848" y="2807208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2-й</a:t>
            </a:r>
            <a:endParaRPr lang="en-US" sz="1650" dirty="0"/>
          </a:p>
        </p:txBody>
      </p:sp>
      <p:sp>
        <p:nvSpPr>
          <p:cNvPr id="19" name="Shape 15"/>
          <p:cNvSpPr/>
          <p:nvPr/>
        </p:nvSpPr>
        <p:spPr>
          <a:xfrm>
            <a:off x="6583680" y="2660904"/>
            <a:ext cx="1069848" cy="54864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711696" y="2807208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3-й</a:t>
            </a:r>
            <a:endParaRPr lang="en-US" sz="1650" dirty="0"/>
          </a:p>
        </p:txBody>
      </p:sp>
      <p:sp>
        <p:nvSpPr>
          <p:cNvPr id="21" name="Shape 17"/>
          <p:cNvSpPr/>
          <p:nvPr/>
        </p:nvSpPr>
        <p:spPr>
          <a:xfrm>
            <a:off x="7653528" y="2660904"/>
            <a:ext cx="1069848" cy="54864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781544" y="2807208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4-й</a:t>
            </a:r>
            <a:endParaRPr lang="en-US" sz="1650" dirty="0"/>
          </a:p>
        </p:txBody>
      </p:sp>
      <p:sp>
        <p:nvSpPr>
          <p:cNvPr id="23" name="Shape 19"/>
          <p:cNvSpPr/>
          <p:nvPr/>
        </p:nvSpPr>
        <p:spPr>
          <a:xfrm>
            <a:off x="621792" y="3209544"/>
            <a:ext cx="3822192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21792" y="3648456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749808" y="3319272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сетки</a:t>
            </a:r>
            <a:endParaRPr lang="en-US" sz="1650" dirty="0"/>
          </a:p>
        </p:txBody>
      </p:sp>
      <p:sp>
        <p:nvSpPr>
          <p:cNvPr id="26" name="Shape 22"/>
          <p:cNvSpPr/>
          <p:nvPr/>
        </p:nvSpPr>
        <p:spPr>
          <a:xfrm>
            <a:off x="4443984" y="3209544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443984" y="364845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572000" y="331927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29" name="Shape 25"/>
          <p:cNvSpPr/>
          <p:nvPr/>
        </p:nvSpPr>
        <p:spPr>
          <a:xfrm>
            <a:off x="5513832" y="3209544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5513832" y="364845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641848" y="331927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32" name="Shape 28"/>
          <p:cNvSpPr/>
          <p:nvPr/>
        </p:nvSpPr>
        <p:spPr>
          <a:xfrm>
            <a:off x="6583680" y="3209544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6583680" y="364845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711696" y="331927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35" name="Shape 31"/>
          <p:cNvSpPr/>
          <p:nvPr/>
        </p:nvSpPr>
        <p:spPr>
          <a:xfrm>
            <a:off x="7653528" y="3209544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6" name="Shape 32"/>
          <p:cNvSpPr/>
          <p:nvPr/>
        </p:nvSpPr>
        <p:spPr>
          <a:xfrm>
            <a:off x="7653528" y="364845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7781544" y="331927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38" name="Shape 34"/>
          <p:cNvSpPr/>
          <p:nvPr/>
        </p:nvSpPr>
        <p:spPr>
          <a:xfrm>
            <a:off x="621792" y="3648456"/>
            <a:ext cx="3822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621792" y="4087368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749808" y="3758184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сетки</a:t>
            </a:r>
            <a:endParaRPr lang="en-US" sz="1650" dirty="0"/>
          </a:p>
        </p:txBody>
      </p:sp>
      <p:sp>
        <p:nvSpPr>
          <p:cNvPr id="41" name="Shape 37"/>
          <p:cNvSpPr/>
          <p:nvPr/>
        </p:nvSpPr>
        <p:spPr>
          <a:xfrm>
            <a:off x="4443984" y="3648456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4443984" y="408736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4572000" y="375818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44" name="Shape 40"/>
          <p:cNvSpPr/>
          <p:nvPr/>
        </p:nvSpPr>
        <p:spPr>
          <a:xfrm>
            <a:off x="5513832" y="3648456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Shape 41"/>
          <p:cNvSpPr/>
          <p:nvPr/>
        </p:nvSpPr>
        <p:spPr>
          <a:xfrm>
            <a:off x="5513832" y="408736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5641848" y="375818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47" name="Shape 43"/>
          <p:cNvSpPr/>
          <p:nvPr/>
        </p:nvSpPr>
        <p:spPr>
          <a:xfrm>
            <a:off x="6583680" y="3648456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6583680" y="408736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6711696" y="375818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50" name="Shape 46"/>
          <p:cNvSpPr/>
          <p:nvPr/>
        </p:nvSpPr>
        <p:spPr>
          <a:xfrm>
            <a:off x="7653528" y="3648456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7653528" y="408736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7781544" y="375818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53" name="Shape 49"/>
          <p:cNvSpPr/>
          <p:nvPr/>
        </p:nvSpPr>
        <p:spPr>
          <a:xfrm>
            <a:off x="621792" y="4087368"/>
            <a:ext cx="3822192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621792" y="4526280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749808" y="4197096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Стальные тросы</a:t>
            </a:r>
            <a:endParaRPr lang="en-US" sz="1650" dirty="0"/>
          </a:p>
        </p:txBody>
      </p:sp>
      <p:sp>
        <p:nvSpPr>
          <p:cNvPr id="56" name="Shape 52"/>
          <p:cNvSpPr/>
          <p:nvPr/>
        </p:nvSpPr>
        <p:spPr>
          <a:xfrm>
            <a:off x="4443984" y="4087368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4443984" y="4526280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58" name="Text 54"/>
          <p:cNvSpPr/>
          <p:nvPr/>
        </p:nvSpPr>
        <p:spPr>
          <a:xfrm>
            <a:off x="4572000" y="4197096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59" name="Shape 55"/>
          <p:cNvSpPr/>
          <p:nvPr/>
        </p:nvSpPr>
        <p:spPr>
          <a:xfrm>
            <a:off x="5513832" y="4087368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5513832" y="4526280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5641848" y="4197096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62" name="Shape 58"/>
          <p:cNvSpPr/>
          <p:nvPr/>
        </p:nvSpPr>
        <p:spPr>
          <a:xfrm>
            <a:off x="6583680" y="4087368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63" name="Shape 59"/>
          <p:cNvSpPr/>
          <p:nvPr/>
        </p:nvSpPr>
        <p:spPr>
          <a:xfrm>
            <a:off x="6583680" y="4526280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64" name="Text 60"/>
          <p:cNvSpPr/>
          <p:nvPr/>
        </p:nvSpPr>
        <p:spPr>
          <a:xfrm>
            <a:off x="6711696" y="4197096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65" name="Shape 61"/>
          <p:cNvSpPr/>
          <p:nvPr/>
        </p:nvSpPr>
        <p:spPr>
          <a:xfrm>
            <a:off x="7653528" y="4087368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66" name="Shape 62"/>
          <p:cNvSpPr/>
          <p:nvPr/>
        </p:nvSpPr>
        <p:spPr>
          <a:xfrm>
            <a:off x="7653528" y="4526280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67" name="Text 63"/>
          <p:cNvSpPr/>
          <p:nvPr/>
        </p:nvSpPr>
        <p:spPr>
          <a:xfrm>
            <a:off x="7781544" y="4197096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68" name="Shape 64"/>
          <p:cNvSpPr/>
          <p:nvPr/>
        </p:nvSpPr>
        <p:spPr>
          <a:xfrm>
            <a:off x="621792" y="4526280"/>
            <a:ext cx="3822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9" name="Shape 65"/>
          <p:cNvSpPr/>
          <p:nvPr/>
        </p:nvSpPr>
        <p:spPr>
          <a:xfrm>
            <a:off x="621792" y="4965192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70" name="Text 66"/>
          <p:cNvSpPr/>
          <p:nvPr/>
        </p:nvSpPr>
        <p:spPr>
          <a:xfrm>
            <a:off x="749808" y="4636008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</a:t>
            </a:r>
            <a:endParaRPr lang="en-US" sz="1650" dirty="0"/>
          </a:p>
        </p:txBody>
      </p:sp>
      <p:sp>
        <p:nvSpPr>
          <p:cNvPr id="71" name="Shape 67"/>
          <p:cNvSpPr/>
          <p:nvPr/>
        </p:nvSpPr>
        <p:spPr>
          <a:xfrm>
            <a:off x="4443984" y="4526280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2" name="Shape 68"/>
          <p:cNvSpPr/>
          <p:nvPr/>
        </p:nvSpPr>
        <p:spPr>
          <a:xfrm>
            <a:off x="4443984" y="4965192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73" name="Text 69"/>
          <p:cNvSpPr/>
          <p:nvPr/>
        </p:nvSpPr>
        <p:spPr>
          <a:xfrm>
            <a:off x="4572000" y="4636008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74" name="Shape 70"/>
          <p:cNvSpPr/>
          <p:nvPr/>
        </p:nvSpPr>
        <p:spPr>
          <a:xfrm>
            <a:off x="5513832" y="4526280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5" name="Shape 71"/>
          <p:cNvSpPr/>
          <p:nvPr/>
        </p:nvSpPr>
        <p:spPr>
          <a:xfrm>
            <a:off x="5513832" y="4965192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76" name="Text 72"/>
          <p:cNvSpPr/>
          <p:nvPr/>
        </p:nvSpPr>
        <p:spPr>
          <a:xfrm>
            <a:off x="5641848" y="4636008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77" name="Shape 73"/>
          <p:cNvSpPr/>
          <p:nvPr/>
        </p:nvSpPr>
        <p:spPr>
          <a:xfrm>
            <a:off x="6583680" y="4526280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8" name="Shape 74"/>
          <p:cNvSpPr/>
          <p:nvPr/>
        </p:nvSpPr>
        <p:spPr>
          <a:xfrm>
            <a:off x="6583680" y="4965192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79" name="Text 75"/>
          <p:cNvSpPr/>
          <p:nvPr/>
        </p:nvSpPr>
        <p:spPr>
          <a:xfrm>
            <a:off x="6711696" y="4636008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80" name="Shape 76"/>
          <p:cNvSpPr/>
          <p:nvPr/>
        </p:nvSpPr>
        <p:spPr>
          <a:xfrm>
            <a:off x="7653528" y="4526280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1" name="Shape 77"/>
          <p:cNvSpPr/>
          <p:nvPr/>
        </p:nvSpPr>
        <p:spPr>
          <a:xfrm>
            <a:off x="7653528" y="4965192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82" name="Text 78"/>
          <p:cNvSpPr/>
          <p:nvPr/>
        </p:nvSpPr>
        <p:spPr>
          <a:xfrm>
            <a:off x="7781544" y="4636008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83" name="Shape 79"/>
          <p:cNvSpPr/>
          <p:nvPr/>
        </p:nvSpPr>
        <p:spPr>
          <a:xfrm>
            <a:off x="621792" y="4965192"/>
            <a:ext cx="3822192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84" name="Shape 80"/>
          <p:cNvSpPr/>
          <p:nvPr/>
        </p:nvSpPr>
        <p:spPr>
          <a:xfrm>
            <a:off x="621792" y="5404104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85" name="Text 81"/>
          <p:cNvSpPr/>
          <p:nvPr/>
        </p:nvSpPr>
        <p:spPr>
          <a:xfrm>
            <a:off x="749808" y="5074920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Растяжки</a:t>
            </a:r>
            <a:endParaRPr lang="en-US" sz="1650" dirty="0"/>
          </a:p>
        </p:txBody>
      </p:sp>
      <p:sp>
        <p:nvSpPr>
          <p:cNvPr id="86" name="Shape 82"/>
          <p:cNvSpPr/>
          <p:nvPr/>
        </p:nvSpPr>
        <p:spPr>
          <a:xfrm>
            <a:off x="4443984" y="4965192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87" name="Shape 83"/>
          <p:cNvSpPr/>
          <p:nvPr/>
        </p:nvSpPr>
        <p:spPr>
          <a:xfrm>
            <a:off x="4443984" y="5404104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88" name="Text 84"/>
          <p:cNvSpPr/>
          <p:nvPr/>
        </p:nvSpPr>
        <p:spPr>
          <a:xfrm>
            <a:off x="4572000" y="5074920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89" name="Shape 85"/>
          <p:cNvSpPr/>
          <p:nvPr/>
        </p:nvSpPr>
        <p:spPr>
          <a:xfrm>
            <a:off x="5513832" y="4965192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90" name="Shape 86"/>
          <p:cNvSpPr/>
          <p:nvPr/>
        </p:nvSpPr>
        <p:spPr>
          <a:xfrm>
            <a:off x="5513832" y="5404104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91" name="Text 87"/>
          <p:cNvSpPr/>
          <p:nvPr/>
        </p:nvSpPr>
        <p:spPr>
          <a:xfrm>
            <a:off x="5641848" y="5074920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92" name="Shape 88"/>
          <p:cNvSpPr/>
          <p:nvPr/>
        </p:nvSpPr>
        <p:spPr>
          <a:xfrm>
            <a:off x="6583680" y="4965192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93" name="Shape 89"/>
          <p:cNvSpPr/>
          <p:nvPr/>
        </p:nvSpPr>
        <p:spPr>
          <a:xfrm>
            <a:off x="6583680" y="5404104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94" name="Text 90"/>
          <p:cNvSpPr/>
          <p:nvPr/>
        </p:nvSpPr>
        <p:spPr>
          <a:xfrm>
            <a:off x="6711696" y="5074920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95" name="Shape 91"/>
          <p:cNvSpPr/>
          <p:nvPr/>
        </p:nvSpPr>
        <p:spPr>
          <a:xfrm>
            <a:off x="7653528" y="4965192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96" name="Shape 92"/>
          <p:cNvSpPr/>
          <p:nvPr/>
        </p:nvSpPr>
        <p:spPr>
          <a:xfrm>
            <a:off x="7653528" y="5404104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97" name="Text 93"/>
          <p:cNvSpPr/>
          <p:nvPr/>
        </p:nvSpPr>
        <p:spPr>
          <a:xfrm>
            <a:off x="7781544" y="5074920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98" name="Shape 94"/>
          <p:cNvSpPr/>
          <p:nvPr/>
        </p:nvSpPr>
        <p:spPr>
          <a:xfrm>
            <a:off x="621792" y="5404104"/>
            <a:ext cx="3822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9" name="Shape 95"/>
          <p:cNvSpPr/>
          <p:nvPr/>
        </p:nvSpPr>
        <p:spPr>
          <a:xfrm>
            <a:off x="621792" y="5843016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00" name="Text 96"/>
          <p:cNvSpPr/>
          <p:nvPr/>
        </p:nvSpPr>
        <p:spPr>
          <a:xfrm>
            <a:off x="749808" y="5513832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Тюфяки / маты</a:t>
            </a:r>
            <a:endParaRPr lang="en-US" sz="1650" dirty="0"/>
          </a:p>
        </p:txBody>
      </p:sp>
      <p:sp>
        <p:nvSpPr>
          <p:cNvPr id="101" name="Shape 97"/>
          <p:cNvSpPr/>
          <p:nvPr/>
        </p:nvSpPr>
        <p:spPr>
          <a:xfrm>
            <a:off x="4443984" y="5404104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2" name="Shape 98"/>
          <p:cNvSpPr/>
          <p:nvPr/>
        </p:nvSpPr>
        <p:spPr>
          <a:xfrm>
            <a:off x="4443984" y="584301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03" name="Text 99"/>
          <p:cNvSpPr/>
          <p:nvPr/>
        </p:nvSpPr>
        <p:spPr>
          <a:xfrm>
            <a:off x="4572000" y="551383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104" name="Shape 100"/>
          <p:cNvSpPr/>
          <p:nvPr/>
        </p:nvSpPr>
        <p:spPr>
          <a:xfrm>
            <a:off x="5513832" y="5404104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5" name="Shape 101"/>
          <p:cNvSpPr/>
          <p:nvPr/>
        </p:nvSpPr>
        <p:spPr>
          <a:xfrm>
            <a:off x="5513832" y="584301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06" name="Text 102"/>
          <p:cNvSpPr/>
          <p:nvPr/>
        </p:nvSpPr>
        <p:spPr>
          <a:xfrm>
            <a:off x="5641848" y="551383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107" name="Shape 103"/>
          <p:cNvSpPr/>
          <p:nvPr/>
        </p:nvSpPr>
        <p:spPr>
          <a:xfrm>
            <a:off x="6583680" y="5404104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8" name="Shape 104"/>
          <p:cNvSpPr/>
          <p:nvPr/>
        </p:nvSpPr>
        <p:spPr>
          <a:xfrm>
            <a:off x="6583680" y="584301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09" name="Text 105"/>
          <p:cNvSpPr/>
          <p:nvPr/>
        </p:nvSpPr>
        <p:spPr>
          <a:xfrm>
            <a:off x="6711696" y="551383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110" name="Shape 106"/>
          <p:cNvSpPr/>
          <p:nvPr/>
        </p:nvSpPr>
        <p:spPr>
          <a:xfrm>
            <a:off x="7653528" y="5404104"/>
            <a:ext cx="1069848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1" name="Shape 107"/>
          <p:cNvSpPr/>
          <p:nvPr/>
        </p:nvSpPr>
        <p:spPr>
          <a:xfrm>
            <a:off x="7653528" y="5843016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12" name="Text 108"/>
          <p:cNvSpPr/>
          <p:nvPr/>
        </p:nvSpPr>
        <p:spPr>
          <a:xfrm>
            <a:off x="7781544" y="5513832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113" name="Shape 109"/>
          <p:cNvSpPr/>
          <p:nvPr/>
        </p:nvSpPr>
        <p:spPr>
          <a:xfrm>
            <a:off x="621792" y="5843016"/>
            <a:ext cx="3822192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14" name="Shape 110"/>
          <p:cNvSpPr/>
          <p:nvPr/>
        </p:nvSpPr>
        <p:spPr>
          <a:xfrm>
            <a:off x="621792" y="6281928"/>
            <a:ext cx="3822192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15" name="Text 111"/>
          <p:cNvSpPr/>
          <p:nvPr/>
        </p:nvSpPr>
        <p:spPr>
          <a:xfrm>
            <a:off x="749808" y="5952744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Противоосколочные стенки</a:t>
            </a:r>
            <a:endParaRPr lang="en-US" sz="1650" dirty="0"/>
          </a:p>
        </p:txBody>
      </p:sp>
      <p:sp>
        <p:nvSpPr>
          <p:cNvPr id="116" name="Shape 112"/>
          <p:cNvSpPr/>
          <p:nvPr/>
        </p:nvSpPr>
        <p:spPr>
          <a:xfrm>
            <a:off x="4443984" y="5843016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17" name="Shape 113"/>
          <p:cNvSpPr/>
          <p:nvPr/>
        </p:nvSpPr>
        <p:spPr>
          <a:xfrm>
            <a:off x="4443984" y="628192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18" name="Text 114"/>
          <p:cNvSpPr/>
          <p:nvPr/>
        </p:nvSpPr>
        <p:spPr>
          <a:xfrm>
            <a:off x="4572000" y="595274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800" dirty="0"/>
          </a:p>
        </p:txBody>
      </p:sp>
      <p:sp>
        <p:nvSpPr>
          <p:cNvPr id="119" name="Shape 115"/>
          <p:cNvSpPr/>
          <p:nvPr/>
        </p:nvSpPr>
        <p:spPr>
          <a:xfrm>
            <a:off x="5513832" y="5843016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20" name="Shape 116"/>
          <p:cNvSpPr/>
          <p:nvPr/>
        </p:nvSpPr>
        <p:spPr>
          <a:xfrm>
            <a:off x="5513832" y="628192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21" name="Text 117"/>
          <p:cNvSpPr/>
          <p:nvPr/>
        </p:nvSpPr>
        <p:spPr>
          <a:xfrm>
            <a:off x="5641848" y="595274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122" name="Shape 118"/>
          <p:cNvSpPr/>
          <p:nvPr/>
        </p:nvSpPr>
        <p:spPr>
          <a:xfrm>
            <a:off x="6583680" y="5843016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23" name="Shape 119"/>
          <p:cNvSpPr/>
          <p:nvPr/>
        </p:nvSpPr>
        <p:spPr>
          <a:xfrm>
            <a:off x="6583680" y="628192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24" name="Text 120"/>
          <p:cNvSpPr/>
          <p:nvPr/>
        </p:nvSpPr>
        <p:spPr>
          <a:xfrm>
            <a:off x="6711696" y="595274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125" name="Shape 121"/>
          <p:cNvSpPr/>
          <p:nvPr/>
        </p:nvSpPr>
        <p:spPr>
          <a:xfrm>
            <a:off x="7653528" y="5843016"/>
            <a:ext cx="1069848" cy="43891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26" name="Shape 122"/>
          <p:cNvSpPr/>
          <p:nvPr/>
        </p:nvSpPr>
        <p:spPr>
          <a:xfrm>
            <a:off x="7653528" y="6281928"/>
            <a:ext cx="1069848" cy="0"/>
          </a:xfrm>
          <a:prstGeom prst="line">
            <a:avLst/>
          </a:prstGeom>
          <a:noFill/>
          <a:ln w="6350">
            <a:solidFill>
              <a:srgbClr val="D6E1E8"/>
            </a:solidFill>
            <a:prstDash val="solid"/>
          </a:ln>
        </p:spPr>
      </p:sp>
      <p:sp>
        <p:nvSpPr>
          <p:cNvPr id="127" name="Text 123"/>
          <p:cNvSpPr/>
          <p:nvPr/>
        </p:nvSpPr>
        <p:spPr>
          <a:xfrm>
            <a:off x="7781544" y="5952744"/>
            <a:ext cx="8138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800" dirty="0"/>
          </a:p>
        </p:txBody>
      </p:sp>
      <p:sp>
        <p:nvSpPr>
          <p:cNvPr id="128" name="Text 124"/>
          <p:cNvSpPr/>
          <p:nvPr/>
        </p:nvSpPr>
        <p:spPr>
          <a:xfrm>
            <a:off x="9189720" y="2670048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УЧИТЫВАЕМЫЕ ТИПЫ БПЛА</a:t>
            </a:r>
            <a:endParaRPr lang="en-US" sz="1050" dirty="0"/>
          </a:p>
        </p:txBody>
      </p:sp>
      <p:sp>
        <p:nvSpPr>
          <p:cNvPr id="129" name="Shape 125"/>
          <p:cNvSpPr/>
          <p:nvPr/>
        </p:nvSpPr>
        <p:spPr>
          <a:xfrm>
            <a:off x="9189720" y="3108960"/>
            <a:ext cx="521208" cy="448056"/>
          </a:xfrm>
          <a:prstGeom prst="rect">
            <a:avLst/>
          </a:prstGeom>
          <a:solidFill>
            <a:srgbClr val="D8E9F2"/>
          </a:solidFill>
          <a:ln w="12700">
            <a:solidFill>
              <a:srgbClr val="D8E9F2"/>
            </a:solidFill>
            <a:prstDash val="solid"/>
          </a:ln>
        </p:spPr>
      </p:sp>
      <p:sp>
        <p:nvSpPr>
          <p:cNvPr id="130" name="Text 126"/>
          <p:cNvSpPr/>
          <p:nvPr/>
        </p:nvSpPr>
        <p:spPr>
          <a:xfrm>
            <a:off x="9235440" y="3200400"/>
            <a:ext cx="42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1" name="Text 127"/>
          <p:cNvSpPr/>
          <p:nvPr/>
        </p:nvSpPr>
        <p:spPr>
          <a:xfrm>
            <a:off x="9939528" y="3163824"/>
            <a:ext cx="401421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1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</a:t>
            </a:r>
            <a:endParaRPr lang="en-US" sz="1710" dirty="0"/>
          </a:p>
        </p:txBody>
      </p:sp>
      <p:sp>
        <p:nvSpPr>
          <p:cNvPr id="132" name="Shape 128"/>
          <p:cNvSpPr/>
          <p:nvPr/>
        </p:nvSpPr>
        <p:spPr>
          <a:xfrm>
            <a:off x="9189720" y="3895344"/>
            <a:ext cx="521208" cy="448056"/>
          </a:xfrm>
          <a:prstGeom prst="rect">
            <a:avLst/>
          </a:prstGeom>
          <a:solidFill>
            <a:srgbClr val="D8E9F2"/>
          </a:solidFill>
          <a:ln w="12700">
            <a:solidFill>
              <a:srgbClr val="D8E9F2"/>
            </a:solidFill>
            <a:prstDash val="solid"/>
          </a:ln>
        </p:spPr>
      </p:sp>
      <p:sp>
        <p:nvSpPr>
          <p:cNvPr id="133" name="Text 129"/>
          <p:cNvSpPr/>
          <p:nvPr/>
        </p:nvSpPr>
        <p:spPr>
          <a:xfrm>
            <a:off x="9235440" y="3986784"/>
            <a:ext cx="42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4" name="Text 130"/>
          <p:cNvSpPr/>
          <p:nvPr/>
        </p:nvSpPr>
        <p:spPr>
          <a:xfrm>
            <a:off x="9939528" y="3950208"/>
            <a:ext cx="401421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1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и лёгкий</a:t>
            </a:r>
            <a:endParaRPr lang="en-US" sz="1710" dirty="0"/>
          </a:p>
        </p:txBody>
      </p:sp>
      <p:sp>
        <p:nvSpPr>
          <p:cNvPr id="135" name="Shape 131"/>
          <p:cNvSpPr/>
          <p:nvPr/>
        </p:nvSpPr>
        <p:spPr>
          <a:xfrm>
            <a:off x="9189720" y="4681728"/>
            <a:ext cx="521208" cy="448056"/>
          </a:xfrm>
          <a:prstGeom prst="rect">
            <a:avLst/>
          </a:prstGeom>
          <a:solidFill>
            <a:srgbClr val="D8E9F2"/>
          </a:solidFill>
          <a:ln w="12700">
            <a:solidFill>
              <a:srgbClr val="D8E9F2"/>
            </a:solidFill>
            <a:prstDash val="solid"/>
          </a:ln>
        </p:spPr>
      </p:sp>
      <p:sp>
        <p:nvSpPr>
          <p:cNvPr id="136" name="Text 132"/>
          <p:cNvSpPr/>
          <p:nvPr/>
        </p:nvSpPr>
        <p:spPr>
          <a:xfrm>
            <a:off x="9235440" y="4773168"/>
            <a:ext cx="42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37" name="Text 133"/>
          <p:cNvSpPr/>
          <p:nvPr/>
        </p:nvSpPr>
        <p:spPr>
          <a:xfrm>
            <a:off x="9939528" y="4736592"/>
            <a:ext cx="401421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1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Малый, лёгкий и средний</a:t>
            </a:r>
            <a:endParaRPr lang="en-US" sz="1710" dirty="0"/>
          </a:p>
        </p:txBody>
      </p:sp>
      <p:sp>
        <p:nvSpPr>
          <p:cNvPr id="138" name="Shape 134"/>
          <p:cNvSpPr/>
          <p:nvPr/>
        </p:nvSpPr>
        <p:spPr>
          <a:xfrm>
            <a:off x="9189720" y="5468112"/>
            <a:ext cx="521208" cy="448056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39" name="Text 135"/>
          <p:cNvSpPr/>
          <p:nvPr/>
        </p:nvSpPr>
        <p:spPr>
          <a:xfrm>
            <a:off x="9235440" y="5559552"/>
            <a:ext cx="42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40" name="Text 136"/>
          <p:cNvSpPr/>
          <p:nvPr/>
        </p:nvSpPr>
        <p:spPr>
          <a:xfrm>
            <a:off x="9939528" y="5522976"/>
            <a:ext cx="401421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1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 средний с возможностью поражения осколками</a:t>
            </a:r>
            <a:endParaRPr lang="en-US" sz="1710" dirty="0"/>
          </a:p>
        </p:txBody>
      </p:sp>
      <p:sp>
        <p:nvSpPr>
          <p:cNvPr id="141" name="Shape 137"/>
          <p:cNvSpPr/>
          <p:nvPr/>
        </p:nvSpPr>
        <p:spPr>
          <a:xfrm>
            <a:off x="612648" y="6739128"/>
            <a:ext cx="13414248" cy="585216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42" name="Shape 138"/>
          <p:cNvSpPr/>
          <p:nvPr/>
        </p:nvSpPr>
        <p:spPr>
          <a:xfrm>
            <a:off x="612648" y="6739128"/>
            <a:ext cx="50292" cy="585216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143" name="Text 139"/>
          <p:cNvSpPr/>
          <p:nvPr/>
        </p:nvSpPr>
        <p:spPr>
          <a:xfrm>
            <a:off x="795528" y="6858000"/>
            <a:ext cx="130484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 уровень предусматривает наиболее широкий набор мер, 4-й — базовый по таблицам СП.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КОНСТРУКТИВНАЯ СХЕМА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опорной схемы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определяется объектом и расчётом. Ни один вариант не является универсальным.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21792" y="2624328"/>
            <a:ext cx="6537960" cy="4014216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77824" y="2852928"/>
            <a:ext cx="602589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</a:t>
            </a:r>
            <a:endParaRPr lang="en-US" sz="2500" dirty="0"/>
          </a:p>
        </p:txBody>
      </p:sp>
      <p:sp>
        <p:nvSpPr>
          <p:cNvPr id="15" name="Text 11"/>
          <p:cNvSpPr/>
          <p:nvPr/>
        </p:nvSpPr>
        <p:spPr>
          <a:xfrm>
            <a:off x="896112" y="3456432"/>
            <a:ext cx="6025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3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 обходят защищаемый объект</a:t>
            </a:r>
            <a:endParaRPr lang="en-US" sz="1630" dirty="0"/>
          </a:p>
        </p:txBody>
      </p:sp>
      <p:sp>
        <p:nvSpPr>
          <p:cNvPr id="16" name="Shape 12"/>
          <p:cNvSpPr/>
          <p:nvPr/>
        </p:nvSpPr>
        <p:spPr>
          <a:xfrm>
            <a:off x="914400" y="4023360"/>
            <a:ext cx="2523744" cy="3931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96696" y="4114800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ЗОК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2185416" y="4425696"/>
            <a:ext cx="0" cy="155448"/>
          </a:xfrm>
          <a:prstGeom prst="line">
            <a:avLst/>
          </a:prstGeom>
          <a:noFill/>
          <a:ln w="21590">
            <a:solidFill>
              <a:srgbClr val="428DC0"/>
            </a:solidFill>
            <a:prstDash val="solid"/>
            <a:tailEnd type="triangle"/>
          </a:ln>
        </p:spPr>
      </p:sp>
      <p:sp>
        <p:nvSpPr>
          <p:cNvPr id="19" name="Shape 15"/>
          <p:cNvSpPr/>
          <p:nvPr/>
        </p:nvSpPr>
        <p:spPr>
          <a:xfrm>
            <a:off x="914400" y="4599432"/>
            <a:ext cx="2523744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996696" y="4690872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20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каркас</a:t>
            </a:r>
            <a:endParaRPr lang="en-US" sz="1420" dirty="0"/>
          </a:p>
        </p:txBody>
      </p:sp>
      <p:sp>
        <p:nvSpPr>
          <p:cNvPr id="21" name="Shape 17"/>
          <p:cNvSpPr/>
          <p:nvPr/>
        </p:nvSpPr>
        <p:spPr>
          <a:xfrm>
            <a:off x="2185416" y="5001768"/>
            <a:ext cx="0" cy="155448"/>
          </a:xfrm>
          <a:prstGeom prst="line">
            <a:avLst/>
          </a:prstGeom>
          <a:noFill/>
          <a:ln w="21590">
            <a:solidFill>
              <a:srgbClr val="428DC0"/>
            </a:solidFill>
            <a:prstDash val="solid"/>
            <a:tailEnd type="triangle"/>
          </a:ln>
        </p:spPr>
      </p:sp>
      <p:sp>
        <p:nvSpPr>
          <p:cNvPr id="22" name="Shape 18"/>
          <p:cNvSpPr/>
          <p:nvPr/>
        </p:nvSpPr>
        <p:spPr>
          <a:xfrm>
            <a:off x="914400" y="5175504"/>
            <a:ext cx="2523744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996696" y="5266944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20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фундаменты</a:t>
            </a:r>
            <a:endParaRPr lang="en-US" sz="1420" dirty="0"/>
          </a:p>
        </p:txBody>
      </p:sp>
      <p:sp>
        <p:nvSpPr>
          <p:cNvPr id="24" name="Text 20"/>
          <p:cNvSpPr/>
          <p:nvPr/>
        </p:nvSpPr>
        <p:spPr>
          <a:xfrm>
            <a:off x="3803904" y="4078224"/>
            <a:ext cx="29992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имеет собственные несущие конструкции и фундаменты.</a:t>
            </a:r>
            <a:endParaRPr lang="en-US" sz="1820" dirty="0"/>
          </a:p>
        </p:txBody>
      </p:sp>
      <p:sp>
        <p:nvSpPr>
          <p:cNvPr id="25" name="Shape 21"/>
          <p:cNvSpPr/>
          <p:nvPr/>
        </p:nvSpPr>
        <p:spPr>
          <a:xfrm>
            <a:off x="7470648" y="2624328"/>
            <a:ext cx="6537960" cy="4014216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7726680" y="2852928"/>
            <a:ext cx="602589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</a:t>
            </a:r>
            <a:endParaRPr lang="en-US" sz="2500" dirty="0"/>
          </a:p>
        </p:txBody>
      </p:sp>
      <p:sp>
        <p:nvSpPr>
          <p:cNvPr id="27" name="Text 23"/>
          <p:cNvSpPr/>
          <p:nvPr/>
        </p:nvSpPr>
        <p:spPr>
          <a:xfrm>
            <a:off x="7744968" y="3456432"/>
            <a:ext cx="6025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3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 передаются на объект</a:t>
            </a:r>
            <a:endParaRPr lang="en-US" sz="1630" dirty="0"/>
          </a:p>
        </p:txBody>
      </p:sp>
      <p:sp>
        <p:nvSpPr>
          <p:cNvPr id="28" name="Shape 24"/>
          <p:cNvSpPr/>
          <p:nvPr/>
        </p:nvSpPr>
        <p:spPr>
          <a:xfrm>
            <a:off x="7763256" y="4023360"/>
            <a:ext cx="2523744" cy="3931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7845552" y="4114800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ЗОК</a:t>
            </a:r>
            <a:endParaRPr lang="en-US" sz="1700" dirty="0"/>
          </a:p>
        </p:txBody>
      </p:sp>
      <p:sp>
        <p:nvSpPr>
          <p:cNvPr id="30" name="Shape 26"/>
          <p:cNvSpPr/>
          <p:nvPr/>
        </p:nvSpPr>
        <p:spPr>
          <a:xfrm>
            <a:off x="9034272" y="4425696"/>
            <a:ext cx="0" cy="155448"/>
          </a:xfrm>
          <a:prstGeom prst="line">
            <a:avLst/>
          </a:prstGeom>
          <a:noFill/>
          <a:ln w="21590">
            <a:solidFill>
              <a:srgbClr val="428DC0"/>
            </a:solidFill>
            <a:prstDash val="solid"/>
            <a:tailEnd type="triangle"/>
          </a:ln>
        </p:spPr>
      </p:sp>
      <p:sp>
        <p:nvSpPr>
          <p:cNvPr id="31" name="Shape 27"/>
          <p:cNvSpPr/>
          <p:nvPr/>
        </p:nvSpPr>
        <p:spPr>
          <a:xfrm>
            <a:off x="7763256" y="4599432"/>
            <a:ext cx="2523744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845552" y="4690872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20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объекта</a:t>
            </a:r>
            <a:endParaRPr lang="en-US" sz="1420" dirty="0"/>
          </a:p>
        </p:txBody>
      </p:sp>
      <p:sp>
        <p:nvSpPr>
          <p:cNvPr id="33" name="Shape 29"/>
          <p:cNvSpPr/>
          <p:nvPr/>
        </p:nvSpPr>
        <p:spPr>
          <a:xfrm>
            <a:off x="9034272" y="5001768"/>
            <a:ext cx="0" cy="155448"/>
          </a:xfrm>
          <a:prstGeom prst="line">
            <a:avLst/>
          </a:prstGeom>
          <a:noFill/>
          <a:ln w="21590">
            <a:solidFill>
              <a:srgbClr val="428DC0"/>
            </a:solidFill>
            <a:prstDash val="solid"/>
            <a:tailEnd type="triangle"/>
          </a:ln>
        </p:spPr>
      </p:sp>
      <p:sp>
        <p:nvSpPr>
          <p:cNvPr id="34" name="Shape 30"/>
          <p:cNvSpPr/>
          <p:nvPr/>
        </p:nvSpPr>
        <p:spPr>
          <a:xfrm>
            <a:off x="7763256" y="5175504"/>
            <a:ext cx="2523744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7845552" y="5266944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20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объекта</a:t>
            </a:r>
            <a:endParaRPr lang="en-US" sz="1420" dirty="0"/>
          </a:p>
        </p:txBody>
      </p:sp>
      <p:sp>
        <p:nvSpPr>
          <p:cNvPr id="36" name="Text 32"/>
          <p:cNvSpPr/>
          <p:nvPr/>
        </p:nvSpPr>
        <p:spPr>
          <a:xfrm>
            <a:off x="10652760" y="4078224"/>
            <a:ext cx="29992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поверочный расчёт конструкций объекта; при необходимости — обследование.</a:t>
            </a:r>
            <a:endParaRPr lang="en-US" sz="1820" dirty="0"/>
          </a:p>
        </p:txBody>
      </p:sp>
      <p:sp>
        <p:nvSpPr>
          <p:cNvPr id="37" name="Text 33"/>
          <p:cNvSpPr/>
          <p:nvPr/>
        </p:nvSpPr>
        <p:spPr>
          <a:xfrm>
            <a:off x="713232" y="6830568"/>
            <a:ext cx="1316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схемы передачи нагрузок. Не являются рабочими чертежами.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участки и оборудование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компоновки для ограниченных по площади зон из предоставленных материалов.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13232" y="2615184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КАРКАСНАЯ СХЕМА</a:t>
            </a:r>
            <a:endParaRPr lang="en-US" sz="1050" dirty="0"/>
          </a:p>
        </p:txBody>
      </p:sp>
      <p:pic>
        <p:nvPicPr>
          <p:cNvPr id="14" name="Image 2" descr="/mnt/data/work_antidrone/assets/clean_email_p1_im1_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344" y="2962656"/>
            <a:ext cx="4850721" cy="309981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464808" y="2615184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СЕТЧАТОГО ОГРАЖДЕНИЯ</a:t>
            </a:r>
            <a:endParaRPr lang="en-US" sz="1050" dirty="0"/>
          </a:p>
        </p:txBody>
      </p:sp>
      <p:pic>
        <p:nvPicPr>
          <p:cNvPr id="16" name="Image 3" descr="/mnt/data/work_antidrone/assets/email_p2_im2_26.png"/>
          <p:cNvPicPr>
            <a:picLocks noChangeAspect="1"/>
          </p:cNvPicPr>
          <p:nvPr/>
        </p:nvPicPr>
        <p:blipFill>
          <a:blip r:embed="rId6"/>
          <a:srcRect l="1597" r="1597"/>
          <a:stretch/>
        </p:blipFill>
        <p:spPr>
          <a:xfrm>
            <a:off x="6409944" y="3026664"/>
            <a:ext cx="7498080" cy="288036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40664" y="6345936"/>
            <a:ext cx="5340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уточняется при проработке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6428232" y="6327648"/>
            <a:ext cx="733348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3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зоны · доступ к оборудованию · опорная схема · условия обслуживания</a:t>
            </a:r>
            <a:endParaRPr lang="en-US" sz="1830" dirty="0"/>
          </a:p>
        </p:txBody>
      </p:sp>
      <p:sp>
        <p:nvSpPr>
          <p:cNvPr id="19" name="Text 13"/>
          <p:cNvSpPr/>
          <p:nvPr/>
        </p:nvSpPr>
        <p:spPr>
          <a:xfrm>
            <a:off x="731520" y="7260336"/>
            <a:ext cx="1316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не заявляются как выполненные проекты ГК ОСП / «Металон» и не подтверждают уровень защиты.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Дымовые трубы и высотные сооружения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пространственного каркаса и его размещения вокруг существующих конструкций.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40080" y="2651760"/>
            <a:ext cx="6007608" cy="4443984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pic>
        <p:nvPicPr>
          <p:cNvPr id="14" name="Image 2" descr="/mnt/data/work_antidrone/assets/clean_email_p3_im1_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694" y="2788920"/>
            <a:ext cx="1674651" cy="4005072"/>
          </a:xfrm>
          <a:prstGeom prst="rect">
            <a:avLst/>
          </a:prstGeom>
        </p:spPr>
      </p:pic>
      <p:pic>
        <p:nvPicPr>
          <p:cNvPr id="15" name="Image 3" descr="/mnt/data/work_antidrone/assets/email_p3_im2_3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142" y="2816352"/>
            <a:ext cx="1312964" cy="405079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50976" y="6830568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315968" y="683056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7406640" y="27980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8028432" y="2788920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сооружения</a:t>
            </a:r>
            <a:endParaRPr lang="en-US" sz="2100" dirty="0"/>
          </a:p>
        </p:txBody>
      </p:sp>
      <p:sp>
        <p:nvSpPr>
          <p:cNvPr id="20" name="Text 14"/>
          <p:cNvSpPr/>
          <p:nvPr/>
        </p:nvSpPr>
        <p:spPr>
          <a:xfrm>
            <a:off x="8028432" y="3346704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Компоновка увязывается с существующими конструкциями и оборудованием.</a:t>
            </a:r>
            <a:endParaRPr lang="en-US" sz="1750" dirty="0"/>
          </a:p>
        </p:txBody>
      </p:sp>
      <p:sp>
        <p:nvSpPr>
          <p:cNvPr id="21" name="Text 15"/>
          <p:cNvSpPr/>
          <p:nvPr/>
        </p:nvSpPr>
        <p:spPr>
          <a:xfrm>
            <a:off x="7406640" y="42245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8028432" y="4215384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Несущая схема</a:t>
            </a:r>
            <a:endParaRPr lang="en-US" sz="2100" dirty="0"/>
          </a:p>
        </p:txBody>
      </p:sp>
      <p:sp>
        <p:nvSpPr>
          <p:cNvPr id="23" name="Text 17"/>
          <p:cNvSpPr/>
          <p:nvPr/>
        </p:nvSpPr>
        <p:spPr>
          <a:xfrm>
            <a:off x="8028432" y="4773168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Опоры, связи, узлы и основания рассматриваются как единая система.</a:t>
            </a:r>
            <a:endParaRPr lang="en-US" sz="1750" dirty="0"/>
          </a:p>
        </p:txBody>
      </p:sp>
      <p:sp>
        <p:nvSpPr>
          <p:cNvPr id="24" name="Text 18"/>
          <p:cNvSpPr/>
          <p:nvPr/>
        </p:nvSpPr>
        <p:spPr>
          <a:xfrm>
            <a:off x="7406640" y="565099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19"/>
          <p:cNvSpPr/>
          <p:nvPr/>
        </p:nvSpPr>
        <p:spPr>
          <a:xfrm>
            <a:off x="8028432" y="5641848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 обслуживание</a:t>
            </a:r>
            <a:endParaRPr lang="en-US" sz="2100" dirty="0"/>
          </a:p>
        </p:txBody>
      </p:sp>
      <p:sp>
        <p:nvSpPr>
          <p:cNvPr id="26" name="Text 20"/>
          <p:cNvSpPr/>
          <p:nvPr/>
        </p:nvSpPr>
        <p:spPr>
          <a:xfrm>
            <a:off x="8028432" y="6199632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монтажа, осмотра и ремонта учитываются в проекте.</a:t>
            </a:r>
            <a:endParaRPr lang="en-US" sz="1750" dirty="0"/>
          </a:p>
        </p:txBody>
      </p:sp>
      <p:sp>
        <p:nvSpPr>
          <p:cNvPr id="27" name="Text 21"/>
          <p:cNvSpPr/>
          <p:nvPr/>
        </p:nvSpPr>
        <p:spPr>
          <a:xfrm>
            <a:off x="722376" y="7306056"/>
            <a:ext cx="13075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из материалов заказчика; авторство и защитная стойкость не подтверждены.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Резервуары и крупные сооружения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отдельного пространственного каркаса вокруг резервуара.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pic>
        <p:nvPicPr>
          <p:cNvPr id="13" name="Image 2" descr="/mnt/data/work_antidrone/assets/email_p4_im2_34.jpeg"/>
          <p:cNvPicPr>
            <a:picLocks noChangeAspect="1"/>
          </p:cNvPicPr>
          <p:nvPr/>
        </p:nvPicPr>
        <p:blipFill>
          <a:blip r:embed="rId5"/>
          <a:srcRect t="10804" b="10804"/>
          <a:stretch/>
        </p:blipFill>
        <p:spPr>
          <a:xfrm>
            <a:off x="658368" y="2697480"/>
            <a:ext cx="7434072" cy="4370832"/>
          </a:xfrm>
          <a:prstGeom prst="rect">
            <a:avLst/>
          </a:prstGeom>
        </p:spPr>
      </p:pic>
      <p:pic>
        <p:nvPicPr>
          <p:cNvPr id="14" name="Image 3" descr="/mnt/data/work_antidrone/assets/clean_email_p4_im1_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1912" y="2734056"/>
            <a:ext cx="4897263" cy="334670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531352" y="6016752"/>
            <a:ext cx="540410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привязывается к объекту</a:t>
            </a:r>
            <a:endParaRPr lang="en-US" sz="2100" dirty="0"/>
          </a:p>
        </p:txBody>
      </p:sp>
      <p:sp>
        <p:nvSpPr>
          <p:cNvPr id="16" name="Text 10"/>
          <p:cNvSpPr/>
          <p:nvPr/>
        </p:nvSpPr>
        <p:spPr>
          <a:xfrm>
            <a:off x="8540496" y="6556248"/>
            <a:ext cx="53309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3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опорная схема и эксплуатационные ограничения уточняются индивидуально.</a:t>
            </a:r>
            <a:endParaRPr lang="en-US" sz="1730" dirty="0"/>
          </a:p>
        </p:txBody>
      </p:sp>
      <p:sp>
        <p:nvSpPr>
          <p:cNvPr id="17" name="Text 11"/>
          <p:cNvSpPr/>
          <p:nvPr/>
        </p:nvSpPr>
        <p:spPr>
          <a:xfrm>
            <a:off x="722376" y="7306056"/>
            <a:ext cx="1316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показывает размещение каркаса, но не подтверждённую защитную стойкость или завершённую комплектацию.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BIM и расчёты: от компоновки к </a:t>
            </a:r>
            <a:r>
              <a:rPr lang="en-US" sz="3150" b="1" dirty="0" err="1" smtClean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обоснованию</a:t>
            </a:r>
            <a:r>
              <a:rPr lang="ru-RU" sz="3150" b="1" dirty="0" smtClean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применени</a:t>
            </a:r>
            <a:r>
              <a:rPr lang="ru-RU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Трёхмерная модель помогает согласовать решение; расчёт подтверждает его </a:t>
            </a:r>
            <a:r>
              <a:rPr lang="en-US" sz="1740" dirty="0" err="1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несущую</a:t>
            </a: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40" dirty="0" err="1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</a:t>
            </a:r>
            <a:r>
              <a:rPr lang="ru-RU" sz="1740" dirty="0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проект - реализацию</a:t>
            </a:r>
            <a:r>
              <a:rPr lang="en-US" sz="1740" dirty="0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pic>
        <p:nvPicPr>
          <p:cNvPr id="13" name="Image 2" descr="/mnt/data/work_antidrone/assets/catalog_p2_im2_13.jpeg"/>
          <p:cNvPicPr>
            <a:picLocks noChangeAspect="1"/>
          </p:cNvPicPr>
          <p:nvPr/>
        </p:nvPicPr>
        <p:blipFill>
          <a:blip r:embed="rId5"/>
          <a:srcRect t="22219" b="22219"/>
          <a:stretch/>
        </p:blipFill>
        <p:spPr>
          <a:xfrm>
            <a:off x="658368" y="2706624"/>
            <a:ext cx="6254496" cy="2112264"/>
          </a:xfrm>
          <a:prstGeom prst="rect">
            <a:avLst/>
          </a:prstGeom>
        </p:spPr>
      </p:pic>
      <p:pic>
        <p:nvPicPr>
          <p:cNvPr id="14" name="Image 3" descr="/mnt/data/work_antidrone/assets/catalog_p2_im1_11.jpeg"/>
          <p:cNvPicPr>
            <a:picLocks noChangeAspect="1"/>
          </p:cNvPicPr>
          <p:nvPr/>
        </p:nvPicPr>
        <p:blipFill>
          <a:blip r:embed="rId6"/>
          <a:srcRect t="22315" b="22315"/>
          <a:stretch/>
        </p:blipFill>
        <p:spPr>
          <a:xfrm>
            <a:off x="658368" y="5001768"/>
            <a:ext cx="6254496" cy="211226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488936" y="27797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8110728" y="2770632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увязка</a:t>
            </a:r>
            <a:endParaRPr lang="en-US" sz="2100" dirty="0"/>
          </a:p>
        </p:txBody>
      </p:sp>
      <p:sp>
        <p:nvSpPr>
          <p:cNvPr id="17" name="Text 11"/>
          <p:cNvSpPr/>
          <p:nvPr/>
        </p:nvSpPr>
        <p:spPr>
          <a:xfrm>
            <a:off x="8110728" y="3328416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конструкций и инженерных систем в общей модели.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7488936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8110728" y="4242816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Расчётная модель</a:t>
            </a:r>
            <a:endParaRPr lang="en-US" sz="2100" dirty="0"/>
          </a:p>
        </p:txBody>
      </p:sp>
      <p:sp>
        <p:nvSpPr>
          <p:cNvPr id="20" name="Text 14"/>
          <p:cNvSpPr/>
          <p:nvPr/>
        </p:nvSpPr>
        <p:spPr>
          <a:xfrm>
            <a:off x="8110728" y="4800600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Нагрузки, усилия в элементах и работа соединений для принятого решения.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7488936" y="57241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8110728" y="5715000"/>
            <a:ext cx="5788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Документация</a:t>
            </a:r>
            <a:endParaRPr lang="en-US" sz="2100" dirty="0"/>
          </a:p>
        </p:txBody>
      </p:sp>
      <p:sp>
        <p:nvSpPr>
          <p:cNvPr id="23" name="Text 17"/>
          <p:cNvSpPr/>
          <p:nvPr/>
        </p:nvSpPr>
        <p:spPr>
          <a:xfrm>
            <a:off x="8110728" y="6272784"/>
            <a:ext cx="57881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Чертежи, узлы и спецификации для изготовления и монтажа.</a:t>
            </a:r>
            <a:endParaRPr lang="en-US" sz="1800" dirty="0"/>
          </a:p>
        </p:txBody>
      </p:sp>
      <p:sp>
        <p:nvSpPr>
          <p:cNvPr id="24" name="Text 18"/>
          <p:cNvSpPr/>
          <p:nvPr/>
        </p:nvSpPr>
        <p:spPr>
          <a:xfrm>
            <a:off x="731520" y="7306056"/>
            <a:ext cx="1312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BIM-моделей — из корпоративного каталога; это не расчёт показанных ранее ЗОК.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ЭКСПЛУАТАЦИОННЫЕ ТРЕБОВАНИЯ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площадки входят в проект защиты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быть совместима с безопасной эксплуатацией предприятия.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21792" y="2651760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32104" y="2825496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300" dirty="0"/>
          </a:p>
        </p:txBody>
      </p:sp>
      <p:sp>
        <p:nvSpPr>
          <p:cNvPr id="15" name="Text 11"/>
          <p:cNvSpPr/>
          <p:nvPr/>
        </p:nvSpPr>
        <p:spPr>
          <a:xfrm>
            <a:off x="1508760" y="2852928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</a:t>
            </a:r>
            <a:endParaRPr lang="en-US" sz="1980" dirty="0"/>
          </a:p>
        </p:txBody>
      </p:sp>
      <p:sp>
        <p:nvSpPr>
          <p:cNvPr id="16" name="Text 12"/>
          <p:cNvSpPr/>
          <p:nvPr/>
        </p:nvSpPr>
        <p:spPr>
          <a:xfrm>
            <a:off x="850392" y="3566160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вес, монтажные и климатические нагрузки, особые воздействия.</a:t>
            </a:r>
            <a:endParaRPr lang="en-US" sz="1720" dirty="0"/>
          </a:p>
        </p:txBody>
      </p:sp>
      <p:sp>
        <p:nvSpPr>
          <p:cNvPr id="17" name="Shape 13"/>
          <p:cNvSpPr/>
          <p:nvPr/>
        </p:nvSpPr>
        <p:spPr>
          <a:xfrm>
            <a:off x="5193792" y="2651760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04104" y="2825496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300" dirty="0"/>
          </a:p>
        </p:txBody>
      </p:sp>
      <p:sp>
        <p:nvSpPr>
          <p:cNvPr id="19" name="Text 15"/>
          <p:cNvSpPr/>
          <p:nvPr/>
        </p:nvSpPr>
        <p:spPr>
          <a:xfrm>
            <a:off x="6080760" y="2852928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конструкций</a:t>
            </a:r>
            <a:endParaRPr lang="en-US" sz="1980" dirty="0"/>
          </a:p>
        </p:txBody>
      </p:sp>
      <p:sp>
        <p:nvSpPr>
          <p:cNvPr id="20" name="Text 16"/>
          <p:cNvSpPr/>
          <p:nvPr/>
        </p:nvSpPr>
        <p:spPr>
          <a:xfrm>
            <a:off x="5422392" y="3566160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опирании на объект — проверка несущей способности, при необходимости обследование.</a:t>
            </a:r>
            <a:endParaRPr lang="en-US" sz="1720" dirty="0"/>
          </a:p>
        </p:txBody>
      </p:sp>
      <p:sp>
        <p:nvSpPr>
          <p:cNvPr id="21" name="Shape 17"/>
          <p:cNvSpPr/>
          <p:nvPr/>
        </p:nvSpPr>
        <p:spPr>
          <a:xfrm>
            <a:off x="9765792" y="2651760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976104" y="2825496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300" dirty="0"/>
          </a:p>
        </p:txBody>
      </p:sp>
      <p:sp>
        <p:nvSpPr>
          <p:cNvPr id="23" name="Text 19"/>
          <p:cNvSpPr/>
          <p:nvPr/>
        </p:nvSpPr>
        <p:spPr>
          <a:xfrm>
            <a:off x="10652760" y="2852928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Пожаротушение</a:t>
            </a:r>
            <a:endParaRPr lang="en-US" sz="1980" dirty="0"/>
          </a:p>
        </p:txBody>
      </p:sp>
      <p:sp>
        <p:nvSpPr>
          <p:cNvPr id="24" name="Text 20"/>
          <p:cNvSpPr/>
          <p:nvPr/>
        </p:nvSpPr>
        <p:spPr>
          <a:xfrm>
            <a:off x="9994392" y="3566160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ЗОК не должна мешать проезду пожарной техники и действию средств пожаротушения.</a:t>
            </a:r>
            <a:endParaRPr lang="en-US" sz="1720" dirty="0"/>
          </a:p>
        </p:txBody>
      </p:sp>
      <p:sp>
        <p:nvSpPr>
          <p:cNvPr id="25" name="Shape 21"/>
          <p:cNvSpPr/>
          <p:nvPr/>
        </p:nvSpPr>
        <p:spPr>
          <a:xfrm>
            <a:off x="621792" y="4956048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32104" y="5129784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300" dirty="0"/>
          </a:p>
        </p:txBody>
      </p:sp>
      <p:sp>
        <p:nvSpPr>
          <p:cNvPr id="27" name="Text 23"/>
          <p:cNvSpPr/>
          <p:nvPr/>
        </p:nvSpPr>
        <p:spPr>
          <a:xfrm>
            <a:off x="1508760" y="5157216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</a:t>
            </a:r>
            <a:endParaRPr lang="en-US" sz="1980" dirty="0"/>
          </a:p>
        </p:txBody>
      </p:sp>
      <p:sp>
        <p:nvSpPr>
          <p:cNvPr id="28" name="Text 24"/>
          <p:cNvSpPr/>
          <p:nvPr/>
        </p:nvSpPr>
        <p:spPr>
          <a:xfrm>
            <a:off x="850392" y="5870448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взрывопожароопасных объектах запрещены сетки из горючих материалов.</a:t>
            </a:r>
            <a:endParaRPr lang="en-US" sz="1720" dirty="0"/>
          </a:p>
        </p:txBody>
      </p:sp>
      <p:sp>
        <p:nvSpPr>
          <p:cNvPr id="29" name="Shape 25"/>
          <p:cNvSpPr/>
          <p:nvPr/>
        </p:nvSpPr>
        <p:spPr>
          <a:xfrm>
            <a:off x="5193792" y="4956048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404104" y="5129784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300" dirty="0"/>
          </a:p>
        </p:txBody>
      </p:sp>
      <p:sp>
        <p:nvSpPr>
          <p:cNvPr id="31" name="Text 27"/>
          <p:cNvSpPr/>
          <p:nvPr/>
        </p:nvSpPr>
        <p:spPr>
          <a:xfrm>
            <a:off x="6080760" y="5157216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службы</a:t>
            </a:r>
            <a:endParaRPr lang="en-US" sz="1980" dirty="0"/>
          </a:p>
        </p:txBody>
      </p:sp>
      <p:sp>
        <p:nvSpPr>
          <p:cNvPr id="32" name="Text 28"/>
          <p:cNvSpPr/>
          <p:nvPr/>
        </p:nvSpPr>
        <p:spPr>
          <a:xfrm>
            <a:off x="5422392" y="5870448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задаётся проектным заданием с учётом ремонтопригодности.</a:t>
            </a:r>
            <a:endParaRPr lang="en-US" sz="1720" dirty="0"/>
          </a:p>
        </p:txBody>
      </p:sp>
      <p:sp>
        <p:nvSpPr>
          <p:cNvPr id="33" name="Shape 29"/>
          <p:cNvSpPr/>
          <p:nvPr/>
        </p:nvSpPr>
        <p:spPr>
          <a:xfrm>
            <a:off x="9765792" y="4956048"/>
            <a:ext cx="4261104" cy="2075688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9976104" y="5129784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300" dirty="0"/>
          </a:p>
        </p:txBody>
      </p:sp>
      <p:sp>
        <p:nvSpPr>
          <p:cNvPr id="35" name="Text 31"/>
          <p:cNvSpPr/>
          <p:nvPr/>
        </p:nvSpPr>
        <p:spPr>
          <a:xfrm>
            <a:off x="10652760" y="5157216"/>
            <a:ext cx="3090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8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контроль</a:t>
            </a:r>
            <a:endParaRPr lang="en-US" sz="1980" dirty="0"/>
          </a:p>
        </p:txBody>
      </p:sp>
      <p:sp>
        <p:nvSpPr>
          <p:cNvPr id="36" name="Text 32"/>
          <p:cNvSpPr/>
          <p:nvPr/>
        </p:nvSpPr>
        <p:spPr>
          <a:xfrm>
            <a:off x="9994392" y="5870448"/>
            <a:ext cx="378561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состояния, обслуживание и восстановление повреждённых элементов.</a:t>
            </a:r>
            <a:endParaRPr lang="en-US" sz="17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ПРОЕКТА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организовать реализацию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Предлагаемая схема работ. Состав этапов и результатов закрепляется в договоре.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1380744" y="2569464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6583680" y="256946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21792" y="2880360"/>
            <a:ext cx="13377672" cy="731520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41248" y="3044952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1527048" y="3026664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6583680" y="2999232"/>
            <a:ext cx="7059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Задание, границы работ, требования к объекту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841248" y="3840480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1527048" y="382219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6583680" y="3794760"/>
            <a:ext cx="7059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Принятое решение, расчёты, чертежи и спецификации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621792" y="4471416"/>
            <a:ext cx="13377672" cy="731520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41248" y="4636008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1527048" y="461772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и комплектация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6583680" y="4590288"/>
            <a:ext cx="7059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конструкции по проекту; сопроводительные документы</a:t>
            </a:r>
            <a:endParaRPr lang="en-US" sz="1800" dirty="0"/>
          </a:p>
        </p:txBody>
      </p:sp>
      <p:sp>
        <p:nvSpPr>
          <p:cNvPr id="26" name="Text 22"/>
          <p:cNvSpPr/>
          <p:nvPr/>
        </p:nvSpPr>
        <p:spPr>
          <a:xfrm>
            <a:off x="841248" y="5431536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1527048" y="5413248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контроль</a:t>
            </a:r>
            <a:endParaRPr lang="en-US" sz="2000" dirty="0"/>
          </a:p>
        </p:txBody>
      </p:sp>
      <p:sp>
        <p:nvSpPr>
          <p:cNvPr id="28" name="Text 24"/>
          <p:cNvSpPr/>
          <p:nvPr/>
        </p:nvSpPr>
        <p:spPr>
          <a:xfrm>
            <a:off x="6583680" y="5385816"/>
            <a:ext cx="7059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конструкций; контроль комплектности и узлов</a:t>
            </a:r>
            <a:endParaRPr lang="en-US" sz="1800" dirty="0"/>
          </a:p>
        </p:txBody>
      </p:sp>
      <p:sp>
        <p:nvSpPr>
          <p:cNvPr id="29" name="Shape 25"/>
          <p:cNvSpPr/>
          <p:nvPr/>
        </p:nvSpPr>
        <p:spPr>
          <a:xfrm>
            <a:off x="621792" y="6062472"/>
            <a:ext cx="13377672" cy="731520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841248" y="6227064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31" name="Text 27"/>
          <p:cNvSpPr/>
          <p:nvPr/>
        </p:nvSpPr>
        <p:spPr>
          <a:xfrm>
            <a:off x="1527048" y="6208776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Приёмка и эксплуатация</a:t>
            </a:r>
            <a:endParaRPr lang="en-US" sz="2000" dirty="0"/>
          </a:p>
        </p:txBody>
      </p:sp>
      <p:sp>
        <p:nvSpPr>
          <p:cNvPr id="32" name="Text 28"/>
          <p:cNvSpPr/>
          <p:nvPr/>
        </p:nvSpPr>
        <p:spPr>
          <a:xfrm>
            <a:off x="6583680" y="6181344"/>
            <a:ext cx="7059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документация и порядок дальнейшего контроля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ЛОГИКА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определяется составом работ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</a:t>
            </a:r>
            <a:r>
              <a:rPr lang="en-US" sz="1740" dirty="0" err="1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</a:t>
            </a: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40" dirty="0" err="1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</a:t>
            </a:r>
            <a:r>
              <a:rPr lang="ru-RU" sz="1740" dirty="0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740" dirty="0" smtClean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21792" y="2679192"/>
            <a:ext cx="4251960" cy="2487168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68680" y="3044952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5–10%</a:t>
            </a:r>
            <a:endParaRPr lang="en-US" sz="4300" dirty="0"/>
          </a:p>
        </p:txBody>
      </p:sp>
      <p:sp>
        <p:nvSpPr>
          <p:cNvPr id="15" name="Text 11"/>
          <p:cNvSpPr/>
          <p:nvPr/>
        </p:nvSpPr>
        <p:spPr>
          <a:xfrm>
            <a:off x="886968" y="4187952"/>
            <a:ext cx="37033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</a:t>
            </a:r>
            <a:endParaRPr lang="en-US" sz="2300" dirty="0"/>
          </a:p>
        </p:txBody>
      </p:sp>
      <p:sp>
        <p:nvSpPr>
          <p:cNvPr id="16" name="Shape 12"/>
          <p:cNvSpPr/>
          <p:nvPr/>
        </p:nvSpPr>
        <p:spPr>
          <a:xfrm>
            <a:off x="5193792" y="2679192"/>
            <a:ext cx="4251960" cy="2487168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440680" y="3044952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50–60%</a:t>
            </a:r>
            <a:endParaRPr lang="en-US" sz="4300" dirty="0"/>
          </a:p>
        </p:txBody>
      </p:sp>
      <p:sp>
        <p:nvSpPr>
          <p:cNvPr id="18" name="Text 14"/>
          <p:cNvSpPr/>
          <p:nvPr/>
        </p:nvSpPr>
        <p:spPr>
          <a:xfrm>
            <a:off x="5458968" y="4187952"/>
            <a:ext cx="37033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комплектация</a:t>
            </a:r>
            <a:endParaRPr lang="en-US" sz="2300" dirty="0"/>
          </a:p>
        </p:txBody>
      </p:sp>
      <p:sp>
        <p:nvSpPr>
          <p:cNvPr id="19" name="Shape 15"/>
          <p:cNvSpPr/>
          <p:nvPr/>
        </p:nvSpPr>
        <p:spPr>
          <a:xfrm>
            <a:off x="9765792" y="2679192"/>
            <a:ext cx="4251960" cy="2487168"/>
          </a:xfrm>
          <a:prstGeom prst="rect">
            <a:avLst/>
          </a:prstGeom>
          <a:solidFill>
            <a:srgbClr val="5D5858"/>
          </a:solidFill>
          <a:ln w="12700">
            <a:solidFill>
              <a:srgbClr val="5D5858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012680" y="3044952"/>
            <a:ext cx="3749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</a:t>
            </a:r>
            <a:endParaRPr lang="en-US" sz="3600" dirty="0"/>
          </a:p>
        </p:txBody>
      </p:sp>
      <p:sp>
        <p:nvSpPr>
          <p:cNvPr id="21" name="Text 17"/>
          <p:cNvSpPr/>
          <p:nvPr/>
        </p:nvSpPr>
        <p:spPr>
          <a:xfrm>
            <a:off x="10030968" y="4187952"/>
            <a:ext cx="37033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</a:t>
            </a:r>
            <a:endParaRPr lang="en-US" sz="2300" dirty="0"/>
          </a:p>
        </p:txBody>
      </p:sp>
      <p:sp>
        <p:nvSpPr>
          <p:cNvPr id="22" name="Text 18"/>
          <p:cNvSpPr/>
          <p:nvPr/>
        </p:nvSpPr>
        <p:spPr>
          <a:xfrm>
            <a:off x="722376" y="5614416"/>
            <a:ext cx="1271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уточнить в коммерческом предложении</a:t>
            </a:r>
            <a:endParaRPr lang="en-US" sz="2400" dirty="0"/>
          </a:p>
        </p:txBody>
      </p:sp>
      <p:sp>
        <p:nvSpPr>
          <p:cNvPr id="23" name="Text 19"/>
          <p:cNvSpPr/>
          <p:nvPr/>
        </p:nvSpPr>
        <p:spPr>
          <a:xfrm>
            <a:off x="740664" y="6309360"/>
            <a:ext cx="129844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4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Фундаменты и подготовка площадки  •  доставка и техника  •  условия монтажа</a:t>
            </a:r>
            <a:endParaRPr lang="en-US" sz="1840" dirty="0"/>
          </a:p>
          <a:p>
            <a:pPr marL="0" indent="0">
              <a:buNone/>
            </a:pPr>
            <a:r>
              <a:rPr lang="en-US" sz="184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Документация и согласования  •  границы комплектации  •  налоги и условия оплаты</a:t>
            </a:r>
            <a:endParaRPr lang="en-US" sz="18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07040" cy="5029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0"/>
            <a:ext cx="3200400" cy="5029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807440" y="0"/>
            <a:ext cx="822960" cy="50292"/>
          </a:xfrm>
          <a:prstGeom prst="rect">
            <a:avLst/>
          </a:prstGeom>
          <a:solidFill>
            <a:srgbClr val="8DBB0B"/>
          </a:solidFill>
          <a:ln w="12700">
            <a:solidFill>
              <a:srgbClr val="8DBB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85216" y="448056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b="1" kern="0" spc="155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 ПРИЁМКА</a:t>
            </a:r>
            <a:endParaRPr lang="en-US" sz="1040" dirty="0"/>
          </a:p>
        </p:txBody>
      </p:sp>
      <p:pic>
        <p:nvPicPr>
          <p:cNvPr id="6" name="Image 0" descr="/mnt/data/work_antidrone/assets/osp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767" y="320040"/>
            <a:ext cx="1330562" cy="612648"/>
          </a:xfrm>
          <a:prstGeom prst="rect">
            <a:avLst/>
          </a:prstGeom>
        </p:spPr>
      </p:pic>
      <p:pic>
        <p:nvPicPr>
          <p:cNvPr id="7" name="Image 1" descr="/mnt/data/work_antidrone/assets/metalon_posi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024" y="467696"/>
            <a:ext cx="1371600" cy="326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5216" y="1124712"/>
            <a:ext cx="1344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5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зафиксировать до начала работ</a:t>
            </a:r>
            <a:endParaRPr lang="en-US" sz="3150" dirty="0"/>
          </a:p>
        </p:txBody>
      </p:sp>
      <p:sp>
        <p:nvSpPr>
          <p:cNvPr id="9" name="Text 5"/>
          <p:cNvSpPr/>
          <p:nvPr/>
        </p:nvSpPr>
        <p:spPr>
          <a:xfrm>
            <a:off x="612648" y="1828800"/>
            <a:ext cx="12984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4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 рекламную формулировку, а комплект документов и границы ответственности.</a:t>
            </a:r>
            <a:endParaRPr lang="en-US" sz="1740" dirty="0"/>
          </a:p>
        </p:txBody>
      </p:sp>
      <p:sp>
        <p:nvSpPr>
          <p:cNvPr id="10" name="Shape 6"/>
          <p:cNvSpPr/>
          <p:nvPr/>
        </p:nvSpPr>
        <p:spPr>
          <a:xfrm>
            <a:off x="566928" y="7744968"/>
            <a:ext cx="13496544" cy="0"/>
          </a:xfrm>
          <a:prstGeom prst="line">
            <a:avLst/>
          </a:prstGeom>
          <a:noFill/>
          <a:ln w="11430">
            <a:solidFill>
              <a:srgbClr val="D6E1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3441680" y="780897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40080" y="2651760"/>
            <a:ext cx="4572000" cy="530352"/>
          </a:xfrm>
          <a:prstGeom prst="rect">
            <a:avLst/>
          </a:prstGeom>
          <a:solidFill>
            <a:srgbClr val="16334E"/>
          </a:solidFill>
          <a:ln w="12700">
            <a:solidFill>
              <a:srgbClr val="16334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212080" y="2651760"/>
            <a:ext cx="8769096" cy="530352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277977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согласования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413248" y="2779776"/>
            <a:ext cx="83576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определено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40080" y="3182112"/>
            <a:ext cx="13341096" cy="859536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32104" y="3392424"/>
            <a:ext cx="4178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требования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5413248" y="3383280"/>
            <a:ext cx="83393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Защищаемая зона, уровень защиты, расчётные воздействия и ограничения.</a:t>
            </a:r>
            <a:endParaRPr lang="en-US" sz="1820" dirty="0"/>
          </a:p>
        </p:txBody>
      </p:sp>
      <p:sp>
        <p:nvSpPr>
          <p:cNvPr id="20" name="Shape 16"/>
          <p:cNvSpPr/>
          <p:nvPr/>
        </p:nvSpPr>
        <p:spPr>
          <a:xfrm>
            <a:off x="640080" y="4041648"/>
            <a:ext cx="13341096" cy="0"/>
          </a:xfrm>
          <a:prstGeom prst="line">
            <a:avLst/>
          </a:prstGeom>
          <a:noFill/>
          <a:ln w="8255">
            <a:solidFill>
              <a:srgbClr val="D6E1E8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0080" y="4041648"/>
            <a:ext cx="13341096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32104" y="4251960"/>
            <a:ext cx="4178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комплектность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5413248" y="4242816"/>
            <a:ext cx="83393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чертежи, спецификации, узлы и перечень входящих в поставку элементов.</a:t>
            </a:r>
            <a:endParaRPr lang="en-US" sz="1820" dirty="0"/>
          </a:p>
        </p:txBody>
      </p:sp>
      <p:sp>
        <p:nvSpPr>
          <p:cNvPr id="24" name="Shape 20"/>
          <p:cNvSpPr/>
          <p:nvPr/>
        </p:nvSpPr>
        <p:spPr>
          <a:xfrm>
            <a:off x="640080" y="4901184"/>
            <a:ext cx="13341096" cy="0"/>
          </a:xfrm>
          <a:prstGeom prst="line">
            <a:avLst/>
          </a:prstGeom>
          <a:noFill/>
          <a:ln w="8255">
            <a:solidFill>
              <a:srgbClr val="D6E1E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40080" y="4901184"/>
            <a:ext cx="13341096" cy="859536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32104" y="5111496"/>
            <a:ext cx="4178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характеристик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5413248" y="5102352"/>
            <a:ext cx="83393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Расчётное обоснование; документы на материалы; испытания в применимом объёме.</a:t>
            </a:r>
            <a:endParaRPr lang="en-US" sz="1820" dirty="0"/>
          </a:p>
        </p:txBody>
      </p:sp>
      <p:sp>
        <p:nvSpPr>
          <p:cNvPr id="28" name="Shape 24"/>
          <p:cNvSpPr/>
          <p:nvPr/>
        </p:nvSpPr>
        <p:spPr>
          <a:xfrm>
            <a:off x="640080" y="5760720"/>
            <a:ext cx="13341096" cy="0"/>
          </a:xfrm>
          <a:prstGeom prst="line">
            <a:avLst/>
          </a:prstGeom>
          <a:noFill/>
          <a:ln w="8255">
            <a:solidFill>
              <a:srgbClr val="D6E1E8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40080" y="5760720"/>
            <a:ext cx="13341096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832104" y="5971032"/>
            <a:ext cx="4178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Приёмка и эксплуатация</a:t>
            </a:r>
            <a:endParaRPr lang="en-US" sz="2000" dirty="0"/>
          </a:p>
        </p:txBody>
      </p:sp>
      <p:sp>
        <p:nvSpPr>
          <p:cNvPr id="31" name="Text 27"/>
          <p:cNvSpPr/>
          <p:nvPr/>
        </p:nvSpPr>
        <p:spPr>
          <a:xfrm>
            <a:off x="5413248" y="5961888"/>
            <a:ext cx="83393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2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комплектности, исполнительная документация, регламент контроля и ремонта.</a:t>
            </a:r>
            <a:endParaRPr lang="en-US" sz="1820" dirty="0"/>
          </a:p>
        </p:txBody>
      </p:sp>
      <p:sp>
        <p:nvSpPr>
          <p:cNvPr id="32" name="Shape 28"/>
          <p:cNvSpPr/>
          <p:nvPr/>
        </p:nvSpPr>
        <p:spPr>
          <a:xfrm>
            <a:off x="640080" y="6620256"/>
            <a:ext cx="13341096" cy="0"/>
          </a:xfrm>
          <a:prstGeom prst="line">
            <a:avLst/>
          </a:prstGeom>
          <a:noFill/>
          <a:ln w="8255">
            <a:solidFill>
              <a:srgbClr val="D6E1E8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640080" y="6940296"/>
            <a:ext cx="13341096" cy="484632"/>
          </a:xfrm>
          <a:prstGeom prst="rect">
            <a:avLst/>
          </a:prstGeom>
          <a:solidFill>
            <a:srgbClr val="F1F6FA"/>
          </a:solidFill>
          <a:ln w="12700">
            <a:solidFill>
              <a:srgbClr val="F1F6FA"/>
            </a:solidFill>
            <a:prstDash val="solid"/>
          </a:ln>
        </p:spPr>
      </p:sp>
      <p:sp>
        <p:nvSpPr>
          <p:cNvPr id="34" name="Shape 30"/>
          <p:cNvSpPr/>
          <p:nvPr/>
        </p:nvSpPr>
        <p:spPr>
          <a:xfrm>
            <a:off x="640080" y="6940296"/>
            <a:ext cx="50292" cy="484632"/>
          </a:xfrm>
          <a:prstGeom prst="rect">
            <a:avLst/>
          </a:prstGeom>
          <a:solidFill>
            <a:srgbClr val="428DC0"/>
          </a:solidFill>
          <a:ln w="12700">
            <a:solidFill>
              <a:srgbClr val="428DC0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822960" y="7059168"/>
            <a:ext cx="129753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Заявленная характеристика относится к конкретной конструкции и подтверждающим документам.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77072" y="0"/>
            <a:ext cx="6053328" cy="8229600"/>
          </a:xfrm>
          <a:prstGeom prst="rect">
            <a:avLst/>
          </a:prstGeom>
          <a:solidFill>
            <a:srgbClr val="0B4C8E"/>
          </a:solidFill>
          <a:ln w="12700">
            <a:solidFill>
              <a:srgbClr val="0B4C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7512" y="54864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kern="0" spc="140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58368" y="1188720"/>
            <a:ext cx="7424928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 исходных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63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данных по объекту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13232" y="2907792"/>
            <a:ext cx="712317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B4C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первичного обсуждения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3639312"/>
            <a:ext cx="4754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80744" y="3625596"/>
            <a:ext cx="6620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объекта и регион размещения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31520" y="4233672"/>
            <a:ext cx="4754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80744" y="4219956"/>
            <a:ext cx="6620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Планы, фотографии и основные габариты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31520" y="4828032"/>
            <a:ext cx="4754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80744" y="4814316"/>
            <a:ext cx="6620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Имеющаяся проектная документация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31520" y="5422392"/>
            <a:ext cx="4754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80744" y="5408676"/>
            <a:ext cx="6620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защите и эксплуатации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31520" y="6016752"/>
            <a:ext cx="4754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28D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80744" y="6003036"/>
            <a:ext cx="6620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203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Желаемый состав и этапность работ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722376" y="6940296"/>
            <a:ext cx="7242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Документацию ограниченного доступа передавайте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6074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отдельно согласованному защищённому каналу.</a:t>
            </a:r>
            <a:endParaRPr lang="en-US" sz="1400" dirty="0"/>
          </a:p>
        </p:txBody>
      </p:sp>
      <p:pic>
        <p:nvPicPr>
          <p:cNvPr id="18" name="Image 0" descr="/mnt/data/work_antidrone/assets/os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977" y="676656"/>
            <a:ext cx="1966054" cy="905256"/>
          </a:xfrm>
          <a:prstGeom prst="rect">
            <a:avLst/>
          </a:prstGeom>
        </p:spPr>
      </p:pic>
      <p:pic>
        <p:nvPicPr>
          <p:cNvPr id="19" name="Image 1" descr="/mnt/data/work_antidrone/assets/metal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616" y="919515"/>
            <a:ext cx="1993392" cy="437825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9272016" y="2441448"/>
            <a:ext cx="46451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kern="0" spc="125" dirty="0">
                <a:solidFill>
                  <a:srgbClr val="D8E9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КОМПАНИЙ</a:t>
            </a:r>
            <a:endParaRPr lang="en-US" sz="1130" dirty="0"/>
          </a:p>
        </p:txBody>
      </p:sp>
      <p:sp>
        <p:nvSpPr>
          <p:cNvPr id="21" name="Text 17"/>
          <p:cNvSpPr/>
          <p:nvPr/>
        </p:nvSpPr>
        <p:spPr>
          <a:xfrm>
            <a:off x="9235440" y="2916936"/>
            <a:ext cx="47183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 + «Металон»</a:t>
            </a:r>
            <a:endParaRPr lang="en-US" sz="2700" dirty="0"/>
          </a:p>
        </p:txBody>
      </p:sp>
      <p:sp>
        <p:nvSpPr>
          <p:cNvPr id="22" name="Text 18">
            <a:hlinkClick r:id="rId5"/>
          </p:cNvPr>
          <p:cNvSpPr/>
          <p:nvPr/>
        </p:nvSpPr>
        <p:spPr>
          <a:xfrm>
            <a:off x="9262872" y="3913632"/>
            <a:ext cx="48646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8 800 250-80-60</a:t>
            </a:r>
            <a:endParaRPr lang="en-US" sz="2800" dirty="0"/>
          </a:p>
        </p:txBody>
      </p:sp>
      <p:sp>
        <p:nvSpPr>
          <p:cNvPr id="23" name="Text 19">
            <a:hlinkClick r:id="rId6"/>
          </p:cNvPr>
          <p:cNvSpPr/>
          <p:nvPr/>
        </p:nvSpPr>
        <p:spPr>
          <a:xfrm>
            <a:off x="9281160" y="4782312"/>
            <a:ext cx="47823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info@obninsksteel.pro</a:t>
            </a:r>
            <a:endParaRPr lang="en-US" sz="2100" dirty="0"/>
          </a:p>
        </p:txBody>
      </p:sp>
      <p:sp>
        <p:nvSpPr>
          <p:cNvPr id="24" name="Text 20">
            <a:hlinkClick r:id="rId7"/>
          </p:cNvPr>
          <p:cNvSpPr/>
          <p:nvPr/>
        </p:nvSpPr>
        <p:spPr>
          <a:xfrm>
            <a:off x="9281160" y="5431536"/>
            <a:ext cx="47823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obninsksteel.pro</a:t>
            </a:r>
            <a:endParaRPr lang="en-US" sz="2100" dirty="0"/>
          </a:p>
        </p:txBody>
      </p:sp>
      <p:sp>
        <p:nvSpPr>
          <p:cNvPr id="25" name="Text 21"/>
          <p:cNvSpPr/>
          <p:nvPr/>
        </p:nvSpPr>
        <p:spPr>
          <a:xfrm>
            <a:off x="9281160" y="6528816"/>
            <a:ext cx="46451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Калужская область, г. Обнинск</a:t>
            </a:r>
            <a:endParaRPr lang="en-US" sz="1780" dirty="0"/>
          </a:p>
          <a:p>
            <a:pPr marL="0" indent="0">
              <a:buNone/>
            </a:pPr>
            <a:r>
              <a:rPr lang="en-US" sz="1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проспект Ленина, 127</a:t>
            </a:r>
            <a:endParaRPr lang="en-US" sz="1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1389</Words>
  <Application>Microsoft Office PowerPoint</Application>
  <PresentationFormat>Произвольный</PresentationFormat>
  <Paragraphs>326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ГК «Обнинск Сталь Проект»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Антидроновая защита — ОСП и Металон</dc:title>
  <dc:subject>Инженерная антидроновая защита промышленных объектов</dc:subject>
  <dc:creator>Группа компаний «Обнинск Сталь Проект» / «Металон»</dc:creator>
  <cp:lastModifiedBy>Lenovo</cp:lastModifiedBy>
  <cp:revision>3</cp:revision>
  <dcterms:created xsi:type="dcterms:W3CDTF">2026-09-16T15:57:06Z</dcterms:created>
  <dcterms:modified xsi:type="dcterms:W3CDTF">2026-09-16T18:20:02Z</dcterms:modified>
</cp:coreProperties>
</file>